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handoutMasterIdLst>
    <p:handoutMasterId r:id="rId36"/>
  </p:handoutMasterIdLst>
  <p:sldIdLst>
    <p:sldId id="256" r:id="rId5"/>
    <p:sldId id="277" r:id="rId6"/>
    <p:sldId id="322" r:id="rId7"/>
    <p:sldId id="337" r:id="rId8"/>
    <p:sldId id="336" r:id="rId9"/>
    <p:sldId id="268" r:id="rId10"/>
    <p:sldId id="339" r:id="rId11"/>
    <p:sldId id="354" r:id="rId12"/>
    <p:sldId id="355" r:id="rId13"/>
    <p:sldId id="361" r:id="rId14"/>
    <p:sldId id="356" r:id="rId15"/>
    <p:sldId id="362" r:id="rId16"/>
    <p:sldId id="285" r:id="rId17"/>
    <p:sldId id="300" r:id="rId18"/>
    <p:sldId id="360" r:id="rId19"/>
    <p:sldId id="305" r:id="rId20"/>
    <p:sldId id="370" r:id="rId21"/>
    <p:sldId id="371" r:id="rId22"/>
    <p:sldId id="372" r:id="rId23"/>
    <p:sldId id="373" r:id="rId24"/>
    <p:sldId id="374" r:id="rId25"/>
    <p:sldId id="348" r:id="rId26"/>
    <p:sldId id="260" r:id="rId27"/>
    <p:sldId id="369" r:id="rId28"/>
    <p:sldId id="287" r:id="rId29"/>
    <p:sldId id="365" r:id="rId30"/>
    <p:sldId id="378" r:id="rId31"/>
    <p:sldId id="377" r:id="rId32"/>
    <p:sldId id="376" r:id="rId33"/>
    <p:sldId id="276"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6456" autoAdjust="0"/>
  </p:normalViewPr>
  <p:slideViewPr>
    <p:cSldViewPr snapToGrid="0">
      <p:cViewPr varScale="1">
        <p:scale>
          <a:sx n="98" d="100"/>
          <a:sy n="98" d="100"/>
        </p:scale>
        <p:origin x="960" y="96"/>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C805D7-7D69-4CAB-B468-7650C574E752}"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751C9A9E-E533-4EED-82F4-DE83675CE3F5}">
      <dgm:prSet phldrT="[Text]" custT="1"/>
      <dgm:spPr/>
      <dgm:t>
        <a:bodyPr/>
        <a:lstStyle/>
        <a:p>
          <a:r>
            <a:rPr lang="en-US" sz="1600" dirty="0"/>
            <a:t>All course</a:t>
          </a:r>
        </a:p>
      </dgm:t>
    </dgm:pt>
    <dgm:pt modelId="{9D5076BE-4209-4870-A020-BF49EB06FD29}" type="parTrans" cxnId="{40A47D30-ECEA-4E08-BB62-934AAC5A6F34}">
      <dgm:prSet/>
      <dgm:spPr/>
      <dgm:t>
        <a:bodyPr/>
        <a:lstStyle/>
        <a:p>
          <a:endParaRPr lang="en-US"/>
        </a:p>
      </dgm:t>
    </dgm:pt>
    <dgm:pt modelId="{2B4E7DD3-CE48-451C-A205-B1ECEFA29866}" type="sibTrans" cxnId="{40A47D30-ECEA-4E08-BB62-934AAC5A6F34}">
      <dgm:prSet/>
      <dgm:spPr/>
      <dgm:t>
        <a:bodyPr/>
        <a:lstStyle/>
        <a:p>
          <a:endParaRPr lang="en-US"/>
        </a:p>
      </dgm:t>
    </dgm:pt>
    <dgm:pt modelId="{68B6B919-3E6C-4AE8-A974-30753F78936F}">
      <dgm:prSet phldrT="[Text]"/>
      <dgm:spPr/>
      <dgm:t>
        <a:bodyPr/>
        <a:lstStyle/>
        <a:p>
          <a:r>
            <a:rPr lang="en-US" dirty="0"/>
            <a:t>10 3-credit courses</a:t>
          </a:r>
        </a:p>
      </dgm:t>
    </dgm:pt>
    <dgm:pt modelId="{C11B63F3-F337-44C1-8A45-BA8B06D0A809}" type="parTrans" cxnId="{0ACF6346-8EA3-41D9-B43D-6D397B174C26}">
      <dgm:prSet/>
      <dgm:spPr/>
      <dgm:t>
        <a:bodyPr/>
        <a:lstStyle/>
        <a:p>
          <a:endParaRPr lang="en-US"/>
        </a:p>
      </dgm:t>
    </dgm:pt>
    <dgm:pt modelId="{8C25B2AA-E49D-432C-B52E-15A019775302}" type="sibTrans" cxnId="{0ACF6346-8EA3-41D9-B43D-6D397B174C26}">
      <dgm:prSet/>
      <dgm:spPr/>
      <dgm:t>
        <a:bodyPr/>
        <a:lstStyle/>
        <a:p>
          <a:endParaRPr lang="en-US"/>
        </a:p>
      </dgm:t>
    </dgm:pt>
    <dgm:pt modelId="{73BC0D45-63A5-45BB-A998-21DEF7DE3589}">
      <dgm:prSet phldrT="[Text]"/>
      <dgm:spPr/>
      <dgm:t>
        <a:bodyPr/>
        <a:lstStyle/>
        <a:p>
          <a:r>
            <a:rPr lang="en-US" dirty="0"/>
            <a:t>Graded written &amp; oral report in CGN 6939</a:t>
          </a:r>
        </a:p>
      </dgm:t>
    </dgm:pt>
    <dgm:pt modelId="{7E97E5E4-50C9-4F23-BAE1-0597F48A6CE8}" type="parTrans" cxnId="{5ED6A07B-A826-417F-AC8F-4F3D852D8DAA}">
      <dgm:prSet/>
      <dgm:spPr/>
      <dgm:t>
        <a:bodyPr/>
        <a:lstStyle/>
        <a:p>
          <a:endParaRPr lang="en-US"/>
        </a:p>
      </dgm:t>
    </dgm:pt>
    <dgm:pt modelId="{A691F4D7-F043-479F-8C50-18755982664C}" type="sibTrans" cxnId="{5ED6A07B-A826-417F-AC8F-4F3D852D8DAA}">
      <dgm:prSet/>
      <dgm:spPr/>
      <dgm:t>
        <a:bodyPr/>
        <a:lstStyle/>
        <a:p>
          <a:endParaRPr lang="en-US"/>
        </a:p>
      </dgm:t>
    </dgm:pt>
    <dgm:pt modelId="{E646DA49-869E-4CB9-95BA-DE085A33F1EF}">
      <dgm:prSet phldrT="[Text]" custT="1"/>
      <dgm:spPr/>
      <dgm:t>
        <a:bodyPr/>
        <a:lstStyle/>
        <a:p>
          <a:r>
            <a:rPr lang="en-US" sz="1600" dirty="0"/>
            <a:t>MS Project</a:t>
          </a:r>
        </a:p>
      </dgm:t>
    </dgm:pt>
    <dgm:pt modelId="{84AC6277-1E28-42A6-B84E-1589686125A0}" type="parTrans" cxnId="{C74AD8CB-6D21-4A7E-A194-8019695704E9}">
      <dgm:prSet/>
      <dgm:spPr/>
      <dgm:t>
        <a:bodyPr/>
        <a:lstStyle/>
        <a:p>
          <a:endParaRPr lang="en-US"/>
        </a:p>
      </dgm:t>
    </dgm:pt>
    <dgm:pt modelId="{CCF8853A-C1E6-4C65-BD04-556F59F9A1CB}" type="sibTrans" cxnId="{C74AD8CB-6D21-4A7E-A194-8019695704E9}">
      <dgm:prSet/>
      <dgm:spPr/>
      <dgm:t>
        <a:bodyPr/>
        <a:lstStyle/>
        <a:p>
          <a:endParaRPr lang="en-US"/>
        </a:p>
      </dgm:t>
    </dgm:pt>
    <dgm:pt modelId="{B0DC298C-57EB-4B20-979A-8833CF7116FF}">
      <dgm:prSet phldrT="[Text]"/>
      <dgm:spPr/>
      <dgm:t>
        <a:bodyPr/>
        <a:lstStyle/>
        <a:p>
          <a:r>
            <a:rPr lang="en-US" dirty="0"/>
            <a:t>9 courses + Engineering Project</a:t>
          </a:r>
        </a:p>
      </dgm:t>
    </dgm:pt>
    <dgm:pt modelId="{6878BBE8-02F1-4BD4-B34F-0A27F12B421D}" type="parTrans" cxnId="{D5A0CAB8-0847-4DD6-8A74-E322040D9C21}">
      <dgm:prSet/>
      <dgm:spPr/>
      <dgm:t>
        <a:bodyPr/>
        <a:lstStyle/>
        <a:p>
          <a:endParaRPr lang="en-US"/>
        </a:p>
      </dgm:t>
    </dgm:pt>
    <dgm:pt modelId="{B6C9EDF4-F197-422B-9B16-66CE1EC996DE}" type="sibTrans" cxnId="{D5A0CAB8-0847-4DD6-8A74-E322040D9C21}">
      <dgm:prSet/>
      <dgm:spPr/>
      <dgm:t>
        <a:bodyPr/>
        <a:lstStyle/>
        <a:p>
          <a:endParaRPr lang="en-US"/>
        </a:p>
      </dgm:t>
    </dgm:pt>
    <dgm:pt modelId="{2F19849F-72FA-4FB1-9550-7C0B7D9D573B}">
      <dgm:prSet phldrT="[Text]"/>
      <dgm:spPr/>
      <dgm:t>
        <a:bodyPr/>
        <a:lstStyle/>
        <a:p>
          <a:r>
            <a:rPr lang="en-US" dirty="0"/>
            <a:t>Three graduate faculty, one member can be non-CEE faculty</a:t>
          </a:r>
        </a:p>
      </dgm:t>
    </dgm:pt>
    <dgm:pt modelId="{D18260C8-F72F-47E9-BD27-B312CE87801B}" type="parTrans" cxnId="{5BDFFE23-CAA5-4434-9835-BD12E4AC05AC}">
      <dgm:prSet/>
      <dgm:spPr/>
      <dgm:t>
        <a:bodyPr/>
        <a:lstStyle/>
        <a:p>
          <a:endParaRPr lang="en-US"/>
        </a:p>
      </dgm:t>
    </dgm:pt>
    <dgm:pt modelId="{B334F8FC-2A29-44D5-B99C-DF4E78B96E17}" type="sibTrans" cxnId="{5BDFFE23-CAA5-4434-9835-BD12E4AC05AC}">
      <dgm:prSet/>
      <dgm:spPr/>
      <dgm:t>
        <a:bodyPr/>
        <a:lstStyle/>
        <a:p>
          <a:endParaRPr lang="en-US"/>
        </a:p>
      </dgm:t>
    </dgm:pt>
    <dgm:pt modelId="{CD9035E9-BA4D-4885-BAE7-F26FF5DCB316}">
      <dgm:prSet phldrT="[Text]" custT="1"/>
      <dgm:spPr/>
      <dgm:t>
        <a:bodyPr/>
        <a:lstStyle/>
        <a:p>
          <a:r>
            <a:rPr lang="en-US" sz="1600" dirty="0"/>
            <a:t>Thesis</a:t>
          </a:r>
        </a:p>
      </dgm:t>
    </dgm:pt>
    <dgm:pt modelId="{FD069133-A98D-408F-8749-0785B9253BD7}" type="parTrans" cxnId="{3A6682BC-A2DD-4F23-BD8F-7B793E8B8F45}">
      <dgm:prSet/>
      <dgm:spPr/>
      <dgm:t>
        <a:bodyPr/>
        <a:lstStyle/>
        <a:p>
          <a:endParaRPr lang="en-US"/>
        </a:p>
      </dgm:t>
    </dgm:pt>
    <dgm:pt modelId="{7583D19C-EFD0-4B62-AAF9-113D1793987D}" type="sibTrans" cxnId="{3A6682BC-A2DD-4F23-BD8F-7B793E8B8F45}">
      <dgm:prSet/>
      <dgm:spPr/>
      <dgm:t>
        <a:bodyPr/>
        <a:lstStyle/>
        <a:p>
          <a:endParaRPr lang="en-US"/>
        </a:p>
      </dgm:t>
    </dgm:pt>
    <dgm:pt modelId="{50BF5002-CB31-4545-90C5-90FD1F1A3E9B}">
      <dgm:prSet phldrT="[Text]"/>
      <dgm:spPr/>
      <dgm:t>
        <a:bodyPr/>
        <a:lstStyle/>
        <a:p>
          <a:r>
            <a:rPr lang="en-US" dirty="0"/>
            <a:t>8 courses + Thesis (6 credits minimum)</a:t>
          </a:r>
        </a:p>
      </dgm:t>
    </dgm:pt>
    <dgm:pt modelId="{62FC7BC4-EF11-4D6C-A58A-C8E2C500B80A}" type="parTrans" cxnId="{E4BEB718-6B3D-4CF7-8AFC-97B7907278F6}">
      <dgm:prSet/>
      <dgm:spPr/>
      <dgm:t>
        <a:bodyPr/>
        <a:lstStyle/>
        <a:p>
          <a:endParaRPr lang="en-US"/>
        </a:p>
      </dgm:t>
    </dgm:pt>
    <dgm:pt modelId="{8951FF9E-2FA0-41CB-BE84-0753F51A992E}" type="sibTrans" cxnId="{E4BEB718-6B3D-4CF7-8AFC-97B7907278F6}">
      <dgm:prSet/>
      <dgm:spPr/>
      <dgm:t>
        <a:bodyPr/>
        <a:lstStyle/>
        <a:p>
          <a:endParaRPr lang="en-US"/>
        </a:p>
      </dgm:t>
    </dgm:pt>
    <dgm:pt modelId="{92AB0496-2AB2-403E-82DF-433E994ECDC4}">
      <dgm:prSet phldrT="[Text]"/>
      <dgm:spPr/>
      <dgm:t>
        <a:bodyPr/>
        <a:lstStyle/>
        <a:p>
          <a:r>
            <a:rPr lang="en-US" dirty="0"/>
            <a:t>Three graduate faculty, one member can be non-CEE faculty</a:t>
          </a:r>
        </a:p>
      </dgm:t>
    </dgm:pt>
    <dgm:pt modelId="{8791E4E4-3584-4229-9DF4-B3DC0295F0AD}" type="parTrans" cxnId="{3123C9F1-7EC1-4335-89A4-AE38CEB6D287}">
      <dgm:prSet/>
      <dgm:spPr/>
      <dgm:t>
        <a:bodyPr/>
        <a:lstStyle/>
        <a:p>
          <a:endParaRPr lang="en-US"/>
        </a:p>
      </dgm:t>
    </dgm:pt>
    <dgm:pt modelId="{9AA6A8ED-7FD9-4E31-99A9-9CC8D8D0991E}" type="sibTrans" cxnId="{3123C9F1-7EC1-4335-89A4-AE38CEB6D287}">
      <dgm:prSet/>
      <dgm:spPr/>
      <dgm:t>
        <a:bodyPr/>
        <a:lstStyle/>
        <a:p>
          <a:endParaRPr lang="en-US"/>
        </a:p>
      </dgm:t>
    </dgm:pt>
    <dgm:pt modelId="{C466B439-46D1-4165-BDEB-410C538F23BC}">
      <dgm:prSet phldrT="[Text]"/>
      <dgm:spPr/>
      <dgm:t>
        <a:bodyPr/>
        <a:lstStyle/>
        <a:p>
          <a:r>
            <a:rPr lang="en-US" dirty="0"/>
            <a:t>Two graduate faculty present</a:t>
          </a:r>
        </a:p>
      </dgm:t>
    </dgm:pt>
    <dgm:pt modelId="{907C0F78-8D42-4FD0-8D07-0E290D31FE3F}" type="parTrans" cxnId="{2243D5DA-3A9B-4757-A1F4-327EED69D915}">
      <dgm:prSet/>
      <dgm:spPr/>
      <dgm:t>
        <a:bodyPr/>
        <a:lstStyle/>
        <a:p>
          <a:endParaRPr lang="en-US"/>
        </a:p>
      </dgm:t>
    </dgm:pt>
    <dgm:pt modelId="{C4013638-71AD-486A-9A72-0AAA7C929C92}" type="sibTrans" cxnId="{2243D5DA-3A9B-4757-A1F4-327EED69D915}">
      <dgm:prSet/>
      <dgm:spPr/>
      <dgm:t>
        <a:bodyPr/>
        <a:lstStyle/>
        <a:p>
          <a:endParaRPr lang="en-US"/>
        </a:p>
      </dgm:t>
    </dgm:pt>
    <dgm:pt modelId="{D058C9A3-DB6C-499D-9000-D831724C4F9A}">
      <dgm:prSet phldrT="[Text]"/>
      <dgm:spPr/>
      <dgm:t>
        <a:bodyPr/>
        <a:lstStyle/>
        <a:p>
          <a:r>
            <a:rPr lang="en-US" dirty="0"/>
            <a:t>Through UGS and my.fiu.edu</a:t>
          </a:r>
        </a:p>
      </dgm:t>
    </dgm:pt>
    <dgm:pt modelId="{AA9CF909-8BC5-4658-9834-44005F76AC05}" type="parTrans" cxnId="{D6450269-CDCE-402E-8753-7BE963C425E5}">
      <dgm:prSet/>
      <dgm:spPr/>
      <dgm:t>
        <a:bodyPr/>
        <a:lstStyle/>
        <a:p>
          <a:endParaRPr lang="en-US"/>
        </a:p>
      </dgm:t>
    </dgm:pt>
    <dgm:pt modelId="{9F15AE16-FEEF-402F-ACA7-B024FC776740}" type="sibTrans" cxnId="{D6450269-CDCE-402E-8753-7BE963C425E5}">
      <dgm:prSet/>
      <dgm:spPr/>
      <dgm:t>
        <a:bodyPr/>
        <a:lstStyle/>
        <a:p>
          <a:endParaRPr lang="en-US"/>
        </a:p>
      </dgm:t>
    </dgm:pt>
    <dgm:pt modelId="{BF269934-BF51-4307-9E73-EC28C261BC1A}" type="pres">
      <dgm:prSet presAssocID="{2CC805D7-7D69-4CAB-B468-7650C574E752}" presName="Name0" presStyleCnt="0">
        <dgm:presLayoutVars>
          <dgm:dir/>
          <dgm:animLvl val="lvl"/>
          <dgm:resizeHandles val="exact"/>
        </dgm:presLayoutVars>
      </dgm:prSet>
      <dgm:spPr/>
    </dgm:pt>
    <dgm:pt modelId="{837B397B-9564-4775-9A41-CE127EB3C7F4}" type="pres">
      <dgm:prSet presAssocID="{751C9A9E-E533-4EED-82F4-DE83675CE3F5}" presName="linNode" presStyleCnt="0"/>
      <dgm:spPr/>
    </dgm:pt>
    <dgm:pt modelId="{4E8F67A7-B470-434B-A9C0-8747F74E61AE}" type="pres">
      <dgm:prSet presAssocID="{751C9A9E-E533-4EED-82F4-DE83675CE3F5}" presName="parentText" presStyleLbl="node1" presStyleIdx="0" presStyleCnt="3">
        <dgm:presLayoutVars>
          <dgm:chMax val="1"/>
          <dgm:bulletEnabled val="1"/>
        </dgm:presLayoutVars>
      </dgm:prSet>
      <dgm:spPr/>
    </dgm:pt>
    <dgm:pt modelId="{19BFF4F5-4DF9-4C36-AD23-9FD26EBCE1EE}" type="pres">
      <dgm:prSet presAssocID="{751C9A9E-E533-4EED-82F4-DE83675CE3F5}" presName="descendantText" presStyleLbl="alignAccFollowNode1" presStyleIdx="0" presStyleCnt="3" custScaleX="104854">
        <dgm:presLayoutVars>
          <dgm:bulletEnabled val="1"/>
        </dgm:presLayoutVars>
      </dgm:prSet>
      <dgm:spPr/>
    </dgm:pt>
    <dgm:pt modelId="{4846DB6E-675E-403D-89E6-B2AA33618AAA}" type="pres">
      <dgm:prSet presAssocID="{2B4E7DD3-CE48-451C-A205-B1ECEFA29866}" presName="sp" presStyleCnt="0"/>
      <dgm:spPr/>
    </dgm:pt>
    <dgm:pt modelId="{83E89949-915D-4C3F-A574-C358766258D4}" type="pres">
      <dgm:prSet presAssocID="{E646DA49-869E-4CB9-95BA-DE085A33F1EF}" presName="linNode" presStyleCnt="0"/>
      <dgm:spPr/>
    </dgm:pt>
    <dgm:pt modelId="{C8A5BD0C-4511-4721-BE69-2DA8ECDC5215}" type="pres">
      <dgm:prSet presAssocID="{E646DA49-869E-4CB9-95BA-DE085A33F1EF}" presName="parentText" presStyleLbl="node1" presStyleIdx="1" presStyleCnt="3" custScaleX="97864">
        <dgm:presLayoutVars>
          <dgm:chMax val="1"/>
          <dgm:bulletEnabled val="1"/>
        </dgm:presLayoutVars>
      </dgm:prSet>
      <dgm:spPr/>
    </dgm:pt>
    <dgm:pt modelId="{BB7D4429-8386-4222-9E90-83CC6F79B966}" type="pres">
      <dgm:prSet presAssocID="{E646DA49-869E-4CB9-95BA-DE085A33F1EF}" presName="descendantText" presStyleLbl="alignAccFollowNode1" presStyleIdx="1" presStyleCnt="3">
        <dgm:presLayoutVars>
          <dgm:bulletEnabled val="1"/>
        </dgm:presLayoutVars>
      </dgm:prSet>
      <dgm:spPr/>
    </dgm:pt>
    <dgm:pt modelId="{90A066F2-0E9B-4FA6-9E22-2A40DE076CEF}" type="pres">
      <dgm:prSet presAssocID="{CCF8853A-C1E6-4C65-BD04-556F59F9A1CB}" presName="sp" presStyleCnt="0"/>
      <dgm:spPr/>
    </dgm:pt>
    <dgm:pt modelId="{DA0A0929-5C9F-4174-9DA0-C8D90CFEE459}" type="pres">
      <dgm:prSet presAssocID="{CD9035E9-BA4D-4885-BAE7-F26FF5DCB316}" presName="linNode" presStyleCnt="0"/>
      <dgm:spPr/>
    </dgm:pt>
    <dgm:pt modelId="{31A15BC8-F352-492C-9193-4F1B803E99C8}" type="pres">
      <dgm:prSet presAssocID="{CD9035E9-BA4D-4885-BAE7-F26FF5DCB316}" presName="parentText" presStyleLbl="node1" presStyleIdx="2" presStyleCnt="3">
        <dgm:presLayoutVars>
          <dgm:chMax val="1"/>
          <dgm:bulletEnabled val="1"/>
        </dgm:presLayoutVars>
      </dgm:prSet>
      <dgm:spPr/>
    </dgm:pt>
    <dgm:pt modelId="{49032B56-C2EB-43E0-B84C-270D9AB942F2}" type="pres">
      <dgm:prSet presAssocID="{CD9035E9-BA4D-4885-BAE7-F26FF5DCB316}" presName="descendantText" presStyleLbl="alignAccFollowNode1" presStyleIdx="2" presStyleCnt="3" custScaleX="104988" custScaleY="117356">
        <dgm:presLayoutVars>
          <dgm:bulletEnabled val="1"/>
        </dgm:presLayoutVars>
      </dgm:prSet>
      <dgm:spPr/>
    </dgm:pt>
  </dgm:ptLst>
  <dgm:cxnLst>
    <dgm:cxn modelId="{7E398306-5DEA-43C2-9C3F-BA66ED744FDA}" type="presOf" srcId="{2F19849F-72FA-4FB1-9550-7C0B7D9D573B}" destId="{BB7D4429-8386-4222-9E90-83CC6F79B966}" srcOrd="0" destOrd="1" presId="urn:microsoft.com/office/officeart/2005/8/layout/vList5"/>
    <dgm:cxn modelId="{5424C10F-ED93-4E9B-9BA6-9FABE39E5BEA}" type="presOf" srcId="{D058C9A3-DB6C-499D-9000-D831724C4F9A}" destId="{49032B56-C2EB-43E0-B84C-270D9AB942F2}" srcOrd="0" destOrd="2" presId="urn:microsoft.com/office/officeart/2005/8/layout/vList5"/>
    <dgm:cxn modelId="{E4BEB718-6B3D-4CF7-8AFC-97B7907278F6}" srcId="{CD9035E9-BA4D-4885-BAE7-F26FF5DCB316}" destId="{50BF5002-CB31-4545-90C5-90FD1F1A3E9B}" srcOrd="0" destOrd="0" parTransId="{62FC7BC4-EF11-4D6C-A58A-C8E2C500B80A}" sibTransId="{8951FF9E-2FA0-41CB-BE84-0753F51A992E}"/>
    <dgm:cxn modelId="{493CFE20-52B7-40DC-8727-EC65B8F891CA}" type="presOf" srcId="{68B6B919-3E6C-4AE8-A974-30753F78936F}" destId="{19BFF4F5-4DF9-4C36-AD23-9FD26EBCE1EE}" srcOrd="0" destOrd="0" presId="urn:microsoft.com/office/officeart/2005/8/layout/vList5"/>
    <dgm:cxn modelId="{266BA722-0DFC-4827-AA72-D70F32B0FCD9}" type="presOf" srcId="{C466B439-46D1-4165-BDEB-410C538F23BC}" destId="{19BFF4F5-4DF9-4C36-AD23-9FD26EBCE1EE}" srcOrd="0" destOrd="2" presId="urn:microsoft.com/office/officeart/2005/8/layout/vList5"/>
    <dgm:cxn modelId="{5BDFFE23-CAA5-4434-9835-BD12E4AC05AC}" srcId="{E646DA49-869E-4CB9-95BA-DE085A33F1EF}" destId="{2F19849F-72FA-4FB1-9550-7C0B7D9D573B}" srcOrd="1" destOrd="0" parTransId="{D18260C8-F72F-47E9-BD27-B312CE87801B}" sibTransId="{B334F8FC-2A29-44D5-B99C-DF4E78B96E17}"/>
    <dgm:cxn modelId="{40A47D30-ECEA-4E08-BB62-934AAC5A6F34}" srcId="{2CC805D7-7D69-4CAB-B468-7650C574E752}" destId="{751C9A9E-E533-4EED-82F4-DE83675CE3F5}" srcOrd="0" destOrd="0" parTransId="{9D5076BE-4209-4870-A020-BF49EB06FD29}" sibTransId="{2B4E7DD3-CE48-451C-A205-B1ECEFA29866}"/>
    <dgm:cxn modelId="{8C415860-BBF7-42C4-BCE4-90FCAB479351}" type="presOf" srcId="{73BC0D45-63A5-45BB-A998-21DEF7DE3589}" destId="{19BFF4F5-4DF9-4C36-AD23-9FD26EBCE1EE}" srcOrd="0" destOrd="1" presId="urn:microsoft.com/office/officeart/2005/8/layout/vList5"/>
    <dgm:cxn modelId="{6F25A264-5302-4B01-BF99-48FFD254FF29}" type="presOf" srcId="{CD9035E9-BA4D-4885-BAE7-F26FF5DCB316}" destId="{31A15BC8-F352-492C-9193-4F1B803E99C8}" srcOrd="0" destOrd="0" presId="urn:microsoft.com/office/officeart/2005/8/layout/vList5"/>
    <dgm:cxn modelId="{0ACF6346-8EA3-41D9-B43D-6D397B174C26}" srcId="{751C9A9E-E533-4EED-82F4-DE83675CE3F5}" destId="{68B6B919-3E6C-4AE8-A974-30753F78936F}" srcOrd="0" destOrd="0" parTransId="{C11B63F3-F337-44C1-8A45-BA8B06D0A809}" sibTransId="{8C25B2AA-E49D-432C-B52E-15A019775302}"/>
    <dgm:cxn modelId="{D6450269-CDCE-402E-8753-7BE963C425E5}" srcId="{CD9035E9-BA4D-4885-BAE7-F26FF5DCB316}" destId="{D058C9A3-DB6C-499D-9000-D831724C4F9A}" srcOrd="2" destOrd="0" parTransId="{AA9CF909-8BC5-4658-9834-44005F76AC05}" sibTransId="{9F15AE16-FEEF-402F-ACA7-B024FC776740}"/>
    <dgm:cxn modelId="{244B944F-898C-4C05-B21D-484D7ED291FA}" type="presOf" srcId="{2CC805D7-7D69-4CAB-B468-7650C574E752}" destId="{BF269934-BF51-4307-9E73-EC28C261BC1A}" srcOrd="0" destOrd="0" presId="urn:microsoft.com/office/officeart/2005/8/layout/vList5"/>
    <dgm:cxn modelId="{5ED6A07B-A826-417F-AC8F-4F3D852D8DAA}" srcId="{751C9A9E-E533-4EED-82F4-DE83675CE3F5}" destId="{73BC0D45-63A5-45BB-A998-21DEF7DE3589}" srcOrd="1" destOrd="0" parTransId="{7E97E5E4-50C9-4F23-BAE1-0597F48A6CE8}" sibTransId="{A691F4D7-F043-479F-8C50-18755982664C}"/>
    <dgm:cxn modelId="{BFE0E587-0294-4374-AEF3-416CC370046B}" type="presOf" srcId="{751C9A9E-E533-4EED-82F4-DE83675CE3F5}" destId="{4E8F67A7-B470-434B-A9C0-8747F74E61AE}" srcOrd="0" destOrd="0" presId="urn:microsoft.com/office/officeart/2005/8/layout/vList5"/>
    <dgm:cxn modelId="{8165A4A2-EF14-442B-9AB7-54DA2A68C3C0}" type="presOf" srcId="{50BF5002-CB31-4545-90C5-90FD1F1A3E9B}" destId="{49032B56-C2EB-43E0-B84C-270D9AB942F2}" srcOrd="0" destOrd="0" presId="urn:microsoft.com/office/officeart/2005/8/layout/vList5"/>
    <dgm:cxn modelId="{D5A0CAB8-0847-4DD6-8A74-E322040D9C21}" srcId="{E646DA49-869E-4CB9-95BA-DE085A33F1EF}" destId="{B0DC298C-57EB-4B20-979A-8833CF7116FF}" srcOrd="0" destOrd="0" parTransId="{6878BBE8-02F1-4BD4-B34F-0A27F12B421D}" sibTransId="{B6C9EDF4-F197-422B-9B16-66CE1EC996DE}"/>
    <dgm:cxn modelId="{3A6682BC-A2DD-4F23-BD8F-7B793E8B8F45}" srcId="{2CC805D7-7D69-4CAB-B468-7650C574E752}" destId="{CD9035E9-BA4D-4885-BAE7-F26FF5DCB316}" srcOrd="2" destOrd="0" parTransId="{FD069133-A98D-408F-8749-0785B9253BD7}" sibTransId="{7583D19C-EFD0-4B62-AAF9-113D1793987D}"/>
    <dgm:cxn modelId="{985B3AC0-554E-4021-A882-01E364C082DD}" type="presOf" srcId="{92AB0496-2AB2-403E-82DF-433E994ECDC4}" destId="{49032B56-C2EB-43E0-B84C-270D9AB942F2}" srcOrd="0" destOrd="1" presId="urn:microsoft.com/office/officeart/2005/8/layout/vList5"/>
    <dgm:cxn modelId="{C74AD8CB-6D21-4A7E-A194-8019695704E9}" srcId="{2CC805D7-7D69-4CAB-B468-7650C574E752}" destId="{E646DA49-869E-4CB9-95BA-DE085A33F1EF}" srcOrd="1" destOrd="0" parTransId="{84AC6277-1E28-42A6-B84E-1589686125A0}" sibTransId="{CCF8853A-C1E6-4C65-BD04-556F59F9A1CB}"/>
    <dgm:cxn modelId="{FF3933CE-E9B1-4ECF-8CE8-FC40A8D0F930}" type="presOf" srcId="{E646DA49-869E-4CB9-95BA-DE085A33F1EF}" destId="{C8A5BD0C-4511-4721-BE69-2DA8ECDC5215}" srcOrd="0" destOrd="0" presId="urn:microsoft.com/office/officeart/2005/8/layout/vList5"/>
    <dgm:cxn modelId="{2243D5DA-3A9B-4757-A1F4-327EED69D915}" srcId="{751C9A9E-E533-4EED-82F4-DE83675CE3F5}" destId="{C466B439-46D1-4165-BDEB-410C538F23BC}" srcOrd="2" destOrd="0" parTransId="{907C0F78-8D42-4FD0-8D07-0E290D31FE3F}" sibTransId="{C4013638-71AD-486A-9A72-0AAA7C929C92}"/>
    <dgm:cxn modelId="{0B71C5EA-20B4-4A11-8CB8-02249E72F5F5}" type="presOf" srcId="{B0DC298C-57EB-4B20-979A-8833CF7116FF}" destId="{BB7D4429-8386-4222-9E90-83CC6F79B966}" srcOrd="0" destOrd="0" presId="urn:microsoft.com/office/officeart/2005/8/layout/vList5"/>
    <dgm:cxn modelId="{3123C9F1-7EC1-4335-89A4-AE38CEB6D287}" srcId="{CD9035E9-BA4D-4885-BAE7-F26FF5DCB316}" destId="{92AB0496-2AB2-403E-82DF-433E994ECDC4}" srcOrd="1" destOrd="0" parTransId="{8791E4E4-3584-4229-9DF4-B3DC0295F0AD}" sibTransId="{9AA6A8ED-7FD9-4E31-99A9-9CC8D8D0991E}"/>
    <dgm:cxn modelId="{17A2BB2B-739A-4DA1-8204-E5CE7E12EF8E}" type="presParOf" srcId="{BF269934-BF51-4307-9E73-EC28C261BC1A}" destId="{837B397B-9564-4775-9A41-CE127EB3C7F4}" srcOrd="0" destOrd="0" presId="urn:microsoft.com/office/officeart/2005/8/layout/vList5"/>
    <dgm:cxn modelId="{F675020C-E799-41EF-AECA-4F07E3214A7E}" type="presParOf" srcId="{837B397B-9564-4775-9A41-CE127EB3C7F4}" destId="{4E8F67A7-B470-434B-A9C0-8747F74E61AE}" srcOrd="0" destOrd="0" presId="urn:microsoft.com/office/officeart/2005/8/layout/vList5"/>
    <dgm:cxn modelId="{C5BBDB60-C592-451A-BF8B-5020DE46B97D}" type="presParOf" srcId="{837B397B-9564-4775-9A41-CE127EB3C7F4}" destId="{19BFF4F5-4DF9-4C36-AD23-9FD26EBCE1EE}" srcOrd="1" destOrd="0" presId="urn:microsoft.com/office/officeart/2005/8/layout/vList5"/>
    <dgm:cxn modelId="{787B29ED-6D13-4E19-9E8C-C7D646536267}" type="presParOf" srcId="{BF269934-BF51-4307-9E73-EC28C261BC1A}" destId="{4846DB6E-675E-403D-89E6-B2AA33618AAA}" srcOrd="1" destOrd="0" presId="urn:microsoft.com/office/officeart/2005/8/layout/vList5"/>
    <dgm:cxn modelId="{55A5935D-924F-4979-AA4C-556F3FFB3333}" type="presParOf" srcId="{BF269934-BF51-4307-9E73-EC28C261BC1A}" destId="{83E89949-915D-4C3F-A574-C358766258D4}" srcOrd="2" destOrd="0" presId="urn:microsoft.com/office/officeart/2005/8/layout/vList5"/>
    <dgm:cxn modelId="{66081155-E221-4304-9E8A-F1ADAFD0314B}" type="presParOf" srcId="{83E89949-915D-4C3F-A574-C358766258D4}" destId="{C8A5BD0C-4511-4721-BE69-2DA8ECDC5215}" srcOrd="0" destOrd="0" presId="urn:microsoft.com/office/officeart/2005/8/layout/vList5"/>
    <dgm:cxn modelId="{D5425B9F-E216-4013-8DA2-8756B2E12067}" type="presParOf" srcId="{83E89949-915D-4C3F-A574-C358766258D4}" destId="{BB7D4429-8386-4222-9E90-83CC6F79B966}" srcOrd="1" destOrd="0" presId="urn:microsoft.com/office/officeart/2005/8/layout/vList5"/>
    <dgm:cxn modelId="{4D02B94C-3BB2-423B-ACA9-F616558E7185}" type="presParOf" srcId="{BF269934-BF51-4307-9E73-EC28C261BC1A}" destId="{90A066F2-0E9B-4FA6-9E22-2A40DE076CEF}" srcOrd="3" destOrd="0" presId="urn:microsoft.com/office/officeart/2005/8/layout/vList5"/>
    <dgm:cxn modelId="{1967F3CB-DCA3-4F9E-BE5F-08101FE0DB7D}" type="presParOf" srcId="{BF269934-BF51-4307-9E73-EC28C261BC1A}" destId="{DA0A0929-5C9F-4174-9DA0-C8D90CFEE459}" srcOrd="4" destOrd="0" presId="urn:microsoft.com/office/officeart/2005/8/layout/vList5"/>
    <dgm:cxn modelId="{D911C173-D5ED-418C-8315-BCBA7555846D}" type="presParOf" srcId="{DA0A0929-5C9F-4174-9DA0-C8D90CFEE459}" destId="{31A15BC8-F352-492C-9193-4F1B803E99C8}" srcOrd="0" destOrd="0" presId="urn:microsoft.com/office/officeart/2005/8/layout/vList5"/>
    <dgm:cxn modelId="{1C1DCC83-DFB3-4628-B67B-7C2E51B6E0E9}" type="presParOf" srcId="{DA0A0929-5C9F-4174-9DA0-C8D90CFEE459}" destId="{49032B56-C2EB-43E0-B84C-270D9AB942F2}"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FF4F5-4DF9-4C36-AD23-9FD26EBCE1EE}">
      <dsp:nvSpPr>
        <dsp:cNvPr id="0" name=""/>
        <dsp:cNvSpPr/>
      </dsp:nvSpPr>
      <dsp:spPr>
        <a:xfrm rot="5400000">
          <a:off x="2288534" y="-762963"/>
          <a:ext cx="883889" cy="263413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10 3-credit courses</a:t>
          </a:r>
        </a:p>
        <a:p>
          <a:pPr marL="114300" lvl="1" indent="-114300" algn="l" defTabSz="533400">
            <a:lnSpc>
              <a:spcPct val="90000"/>
            </a:lnSpc>
            <a:spcBef>
              <a:spcPct val="0"/>
            </a:spcBef>
            <a:spcAft>
              <a:spcPct val="15000"/>
            </a:spcAft>
            <a:buChar char="•"/>
          </a:pPr>
          <a:r>
            <a:rPr lang="en-US" sz="1200" kern="1200" dirty="0"/>
            <a:t>Graded written &amp; oral report in CGN 6939</a:t>
          </a:r>
        </a:p>
        <a:p>
          <a:pPr marL="114300" lvl="1" indent="-114300" algn="l" defTabSz="533400">
            <a:lnSpc>
              <a:spcPct val="90000"/>
            </a:lnSpc>
            <a:spcBef>
              <a:spcPct val="0"/>
            </a:spcBef>
            <a:spcAft>
              <a:spcPct val="15000"/>
            </a:spcAft>
            <a:buChar char="•"/>
          </a:pPr>
          <a:r>
            <a:rPr lang="en-US" sz="1200" kern="1200" dirty="0"/>
            <a:t>Two graduate faculty present</a:t>
          </a:r>
        </a:p>
      </dsp:txBody>
      <dsp:txXfrm rot="-5400000">
        <a:off x="1413410" y="155309"/>
        <a:ext cx="2590989" cy="797593"/>
      </dsp:txXfrm>
    </dsp:sp>
    <dsp:sp modelId="{4E8F67A7-B470-434B-A9C0-8747F74E61AE}">
      <dsp:nvSpPr>
        <dsp:cNvPr id="0" name=""/>
        <dsp:cNvSpPr/>
      </dsp:nvSpPr>
      <dsp:spPr>
        <a:xfrm>
          <a:off x="300" y="1674"/>
          <a:ext cx="1413110" cy="110486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All course</a:t>
          </a:r>
        </a:p>
      </dsp:txBody>
      <dsp:txXfrm>
        <a:off x="54235" y="55609"/>
        <a:ext cx="1305240" cy="996992"/>
      </dsp:txXfrm>
    </dsp:sp>
    <dsp:sp modelId="{BB7D4429-8386-4222-9E90-83CC6F79B966}">
      <dsp:nvSpPr>
        <dsp:cNvPr id="0" name=""/>
        <dsp:cNvSpPr/>
      </dsp:nvSpPr>
      <dsp:spPr>
        <a:xfrm rot="5400000">
          <a:off x="2279765" y="418899"/>
          <a:ext cx="883889" cy="259062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9 courses + Engineering Project</a:t>
          </a:r>
        </a:p>
        <a:p>
          <a:pPr marL="114300" lvl="1" indent="-114300" algn="l" defTabSz="533400">
            <a:lnSpc>
              <a:spcPct val="90000"/>
            </a:lnSpc>
            <a:spcBef>
              <a:spcPct val="0"/>
            </a:spcBef>
            <a:spcAft>
              <a:spcPct val="15000"/>
            </a:spcAft>
            <a:buChar char="•"/>
          </a:pPr>
          <a:r>
            <a:rPr lang="en-US" sz="1200" kern="1200" dirty="0"/>
            <a:t>Three graduate faculty, one member can be non-CEE faculty</a:t>
          </a:r>
        </a:p>
      </dsp:txBody>
      <dsp:txXfrm rot="-5400000">
        <a:off x="1426399" y="1315413"/>
        <a:ext cx="2547474" cy="797593"/>
      </dsp:txXfrm>
    </dsp:sp>
    <dsp:sp modelId="{C8A5BD0C-4511-4721-BE69-2DA8ECDC5215}">
      <dsp:nvSpPr>
        <dsp:cNvPr id="0" name=""/>
        <dsp:cNvSpPr/>
      </dsp:nvSpPr>
      <dsp:spPr>
        <a:xfrm>
          <a:off x="300" y="1161779"/>
          <a:ext cx="1426098" cy="110486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MS Project</a:t>
          </a:r>
        </a:p>
      </dsp:txBody>
      <dsp:txXfrm>
        <a:off x="54235" y="1215714"/>
        <a:ext cx="1318228" cy="996992"/>
      </dsp:txXfrm>
    </dsp:sp>
    <dsp:sp modelId="{49032B56-C2EB-43E0-B84C-270D9AB942F2}">
      <dsp:nvSpPr>
        <dsp:cNvPr id="0" name=""/>
        <dsp:cNvSpPr/>
      </dsp:nvSpPr>
      <dsp:spPr>
        <a:xfrm rot="5400000">
          <a:off x="2210762" y="1556891"/>
          <a:ext cx="1037297" cy="263484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8 courses + Thesis (6 credits minimum)</a:t>
          </a:r>
        </a:p>
        <a:p>
          <a:pPr marL="114300" lvl="1" indent="-114300" algn="l" defTabSz="533400">
            <a:lnSpc>
              <a:spcPct val="90000"/>
            </a:lnSpc>
            <a:spcBef>
              <a:spcPct val="0"/>
            </a:spcBef>
            <a:spcAft>
              <a:spcPct val="15000"/>
            </a:spcAft>
            <a:buChar char="•"/>
          </a:pPr>
          <a:r>
            <a:rPr lang="en-US" sz="1200" kern="1200" dirty="0"/>
            <a:t>Three graduate faculty, one member can be non-CEE faculty</a:t>
          </a:r>
        </a:p>
        <a:p>
          <a:pPr marL="114300" lvl="1" indent="-114300" algn="l" defTabSz="533400">
            <a:lnSpc>
              <a:spcPct val="90000"/>
            </a:lnSpc>
            <a:spcBef>
              <a:spcPct val="0"/>
            </a:spcBef>
            <a:spcAft>
              <a:spcPct val="15000"/>
            </a:spcAft>
            <a:buChar char="•"/>
          </a:pPr>
          <a:r>
            <a:rPr lang="en-US" sz="1200" kern="1200" dirty="0"/>
            <a:t>Through UGS and my.fiu.edu</a:t>
          </a:r>
        </a:p>
      </dsp:txBody>
      <dsp:txXfrm rot="-5400000">
        <a:off x="1411988" y="2406303"/>
        <a:ext cx="2584210" cy="936023"/>
      </dsp:txXfrm>
    </dsp:sp>
    <dsp:sp modelId="{31A15BC8-F352-492C-9193-4F1B803E99C8}">
      <dsp:nvSpPr>
        <dsp:cNvPr id="0" name=""/>
        <dsp:cNvSpPr/>
      </dsp:nvSpPr>
      <dsp:spPr>
        <a:xfrm>
          <a:off x="300" y="2321884"/>
          <a:ext cx="1411686" cy="110486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Thesis</a:t>
          </a:r>
        </a:p>
      </dsp:txBody>
      <dsp:txXfrm>
        <a:off x="54235" y="2375819"/>
        <a:ext cx="1303816" cy="9969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58ABBF3-49A8-4B3F-9773-22E67695BB12}" type="datetimeFigureOut">
              <a:rPr lang="en-US" smtClean="0"/>
              <a:t>2/26/2024</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44AAC2B-A50D-4386-849A-6B59FB991B4C}" type="datetimeFigureOut">
              <a:rPr lang="en-US" smtClean="0"/>
              <a:t>2/26/2024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90556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of Study Form</a:t>
            </a:r>
          </a:p>
          <a:p>
            <a:pPr marL="174708" indent="-174708">
              <a:buFont typeface="Arial" panose="020B0604020202020204" pitchFamily="34" charset="0"/>
              <a:buChar char="•"/>
            </a:pPr>
            <a:r>
              <a:rPr lang="en-US" altLang="en-US" dirty="0">
                <a:solidFill>
                  <a:schemeClr val="tx1"/>
                </a:solidFill>
              </a:rPr>
              <a:t>Designed to help you understand the course requirement and plan your graduate study</a:t>
            </a:r>
          </a:p>
          <a:p>
            <a:pPr marL="174708" indent="-174708">
              <a:buFont typeface="Arial" panose="020B0604020202020204" pitchFamily="34" charset="0"/>
              <a:buChar char="•"/>
            </a:pPr>
            <a:r>
              <a:rPr lang="en-US" altLang="en-US" dirty="0">
                <a:solidFill>
                  <a:schemeClr val="tx1"/>
                </a:solidFill>
              </a:rPr>
              <a:t>Identify deficiency courses</a:t>
            </a:r>
          </a:p>
          <a:p>
            <a:pPr marL="174708" indent="-174708">
              <a:buFont typeface="Arial" panose="020B0604020202020204" pitchFamily="34" charset="0"/>
              <a:buChar char="•"/>
            </a:pPr>
            <a:r>
              <a:rPr lang="en-US" altLang="en-US" dirty="0">
                <a:solidFill>
                  <a:schemeClr val="tx1"/>
                </a:solidFill>
              </a:rPr>
              <a:t>Identify courses to be transferred</a:t>
            </a:r>
          </a:p>
          <a:p>
            <a:pPr marL="174708" indent="-174708">
              <a:buFont typeface="Arial" panose="020B0604020202020204" pitchFamily="34" charset="0"/>
              <a:buChar char="•"/>
            </a:pPr>
            <a:r>
              <a:rPr lang="en-US" altLang="en-US" dirty="0">
                <a:solidFill>
                  <a:schemeClr val="tx1"/>
                </a:solidFill>
              </a:rPr>
              <a:t>Identify courses acceptable for your program</a:t>
            </a:r>
          </a:p>
          <a:p>
            <a:pPr marL="174708" indent="-174708">
              <a:buFont typeface="Arial" panose="020B0604020202020204" pitchFamily="34" charset="0"/>
              <a:buChar char="•"/>
            </a:pPr>
            <a:r>
              <a:rPr lang="en-US" altLang="en-US" dirty="0">
                <a:solidFill>
                  <a:schemeClr val="tx1"/>
                </a:solidFill>
              </a:rPr>
              <a:t>Formally establish your relationship with your advisor</a:t>
            </a:r>
          </a:p>
          <a:p>
            <a:pPr marL="174708" indent="-174708">
              <a:buFont typeface="Arial" panose="020B0604020202020204" pitchFamily="34" charset="0"/>
              <a:buChar char="•"/>
            </a:pPr>
            <a:r>
              <a:rPr lang="en-US" altLang="en-US" dirty="0">
                <a:solidFill>
                  <a:schemeClr val="tx1"/>
                </a:solidFill>
              </a:rPr>
              <a:t>Needs signature by yourself, advisor, and GPD</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51022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15302" lvl="1" indent="-349415">
              <a:lnSpc>
                <a:spcPct val="110000"/>
              </a:lnSpc>
              <a:buFont typeface="Arial" panose="020B0604020202020204" pitchFamily="34" charset="0"/>
              <a:buChar char="•"/>
              <a:defRPr/>
            </a:pPr>
            <a:r>
              <a:rPr lang="en-US" altLang="en-US" sz="2000" dirty="0"/>
              <a:t>Minimum three credits in Mathematics or Statistics </a:t>
            </a:r>
          </a:p>
          <a:p>
            <a:pPr marL="815302" lvl="1" indent="-349415">
              <a:lnSpc>
                <a:spcPct val="110000"/>
              </a:lnSpc>
              <a:buFont typeface="Arial" panose="020B0604020202020204" pitchFamily="34" charset="0"/>
              <a:buChar char="•"/>
              <a:defRPr/>
            </a:pPr>
            <a:r>
              <a:rPr lang="en-US" altLang="en-US" sz="2000" dirty="0"/>
              <a:t>Satisfy core course requirement (includes credits in MS)</a:t>
            </a:r>
          </a:p>
          <a:p>
            <a:pPr marL="815302" lvl="1" indent="-349415">
              <a:lnSpc>
                <a:spcPct val="110000"/>
              </a:lnSpc>
              <a:buFont typeface="Arial" panose="020B0604020202020204" pitchFamily="34" charset="0"/>
              <a:buChar char="•"/>
              <a:defRPr/>
            </a:pPr>
            <a:r>
              <a:rPr lang="en-US" altLang="en-US" sz="2000" dirty="0"/>
              <a:t>At least six courses (18 credits) must be taken within the CEE Department </a:t>
            </a:r>
          </a:p>
          <a:p>
            <a:pPr marL="815302" lvl="1" indent="-349415">
              <a:lnSpc>
                <a:spcPct val="110000"/>
              </a:lnSpc>
              <a:buFont typeface="Arial" panose="020B0604020202020204" pitchFamily="34" charset="0"/>
              <a:buChar char="•"/>
              <a:defRPr/>
            </a:pPr>
            <a:r>
              <a:rPr lang="en-US" altLang="en-US" sz="2000" dirty="0"/>
              <a:t>Any deviation from </a:t>
            </a:r>
            <a:r>
              <a:rPr lang="en-US" altLang="en-US" sz="2000" i="1" dirty="0"/>
              <a:t>requirements above </a:t>
            </a:r>
            <a:r>
              <a:rPr lang="en-US" altLang="en-US" sz="2000" dirty="0"/>
              <a:t>must be justified in writing and approved by your advisor and the CEE Graduate Program Director. </a:t>
            </a:r>
          </a:p>
          <a:p>
            <a:pPr marL="815302" lvl="1" indent="-349415">
              <a:lnSpc>
                <a:spcPct val="110000"/>
              </a:lnSpc>
              <a:buFont typeface="Arial" panose="020B0604020202020204" pitchFamily="34" charset="0"/>
              <a:buChar char="•"/>
              <a:defRPr/>
            </a:pPr>
            <a:r>
              <a:rPr lang="en-US" altLang="en-US" sz="2000" dirty="0"/>
              <a:t>Complete 0-credit CGN 6939 Graduate Seminar; currently used as a substitute for Research Methods.</a:t>
            </a:r>
          </a:p>
          <a:p>
            <a:pPr marL="815302" lvl="1" indent="-349415">
              <a:lnSpc>
                <a:spcPct val="110000"/>
              </a:lnSpc>
              <a:buFont typeface="Arial" panose="020B0604020202020204" pitchFamily="34" charset="0"/>
              <a:buChar char="•"/>
              <a:defRPr/>
            </a:pPr>
            <a:r>
              <a:rPr lang="en-US" altLang="en-US" sz="2000" dirty="0"/>
              <a:t>No more than 3 credits of Independent Study will count toward coursework credits</a:t>
            </a:r>
          </a:p>
          <a:p>
            <a:pPr marL="815302" lvl="1" indent="-349415">
              <a:lnSpc>
                <a:spcPct val="110000"/>
              </a:lnSpc>
              <a:buFont typeface="Arial" panose="020B0604020202020204" pitchFamily="34" charset="0"/>
              <a:buChar char="•"/>
              <a:defRPr/>
            </a:pPr>
            <a:r>
              <a:rPr lang="en-US" altLang="en-US" sz="2000" dirty="0"/>
              <a:t>Supervised Research CGN 6910 credits do not count towards coursework requirements but can count toward total credit requirement.</a:t>
            </a:r>
          </a:p>
          <a:p>
            <a:pPr>
              <a:lnSpc>
                <a:spcPct val="90000"/>
              </a:lnSpc>
              <a:spcAft>
                <a:spcPts val="611"/>
              </a:spcAft>
            </a:pPr>
            <a:r>
              <a:rPr lang="en-US" altLang="en-US" sz="2300" dirty="0"/>
              <a:t>PhD Candidacy Milestone can be submitted if</a:t>
            </a:r>
          </a:p>
          <a:p>
            <a:pPr lvl="1">
              <a:lnSpc>
                <a:spcPct val="90000"/>
              </a:lnSpc>
              <a:spcAft>
                <a:spcPts val="611"/>
              </a:spcAft>
            </a:pPr>
            <a:r>
              <a:rPr lang="en-US" altLang="en-US" sz="1700" dirty="0"/>
              <a:t>Student passes the Qualifying Exam</a:t>
            </a:r>
          </a:p>
          <a:p>
            <a:pPr lvl="1">
              <a:lnSpc>
                <a:spcPct val="90000"/>
              </a:lnSpc>
              <a:spcAft>
                <a:spcPts val="611"/>
              </a:spcAft>
            </a:pPr>
            <a:r>
              <a:rPr lang="en-US" altLang="en-US" sz="1700" dirty="0"/>
              <a:t>Has a minimum of 60 graduate credits</a:t>
            </a:r>
          </a:p>
          <a:p>
            <a:pPr lvl="1">
              <a:lnSpc>
                <a:spcPct val="90000"/>
              </a:lnSpc>
              <a:spcAft>
                <a:spcPts val="611"/>
              </a:spcAft>
            </a:pPr>
            <a:r>
              <a:rPr lang="en-US" altLang="en-US" sz="1700" dirty="0"/>
              <a:t>Meet all coursework requirements including Graduate Seminar</a:t>
            </a:r>
          </a:p>
          <a:p>
            <a:pPr marL="815302" lvl="1" indent="-349415">
              <a:lnSpc>
                <a:spcPct val="110000"/>
              </a:lnSpc>
              <a:buFont typeface="Arial" panose="020B0604020202020204" pitchFamily="34" charset="0"/>
              <a:buChar char="•"/>
              <a:defRPr/>
            </a:pPr>
            <a:endParaRPr lang="en-US" altLang="en-US" sz="2000" dirty="0"/>
          </a:p>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299963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C51CB70-9047-4304-9F5F-B50D8AA32955}"/>
              </a:ext>
            </a:extLst>
          </p:cNvPr>
          <p:cNvSpPr>
            <a:spLocks noGrp="1" noRot="1" noChangeAspect="1" noChangeArrowheads="1" noTextEdit="1"/>
          </p:cNvSpPr>
          <p:nvPr>
            <p:ph type="sldImg"/>
          </p:nvPr>
        </p:nvSpPr>
        <p:spPr bwMode="auto">
          <a:xfrm>
            <a:off x="811213" y="1220788"/>
            <a:ext cx="5856287" cy="32940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41D525A8-2A52-410E-BF87-D55731D850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8A8090FB-BFC1-4D3E-8E13-81DAF193E6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7066" indent="-291179">
              <a:defRPr>
                <a:solidFill>
                  <a:schemeClr val="tx1"/>
                </a:solidFill>
                <a:latin typeface="Verdana" panose="020B0604030504040204" pitchFamily="34" charset="0"/>
              </a:defRPr>
            </a:lvl2pPr>
            <a:lvl3pPr marL="1164717" indent="-232943">
              <a:defRPr>
                <a:solidFill>
                  <a:schemeClr val="tx1"/>
                </a:solidFill>
                <a:latin typeface="Verdana" panose="020B0604030504040204" pitchFamily="34" charset="0"/>
              </a:defRPr>
            </a:lvl3pPr>
            <a:lvl4pPr marL="1630604" indent="-232943">
              <a:defRPr>
                <a:solidFill>
                  <a:schemeClr val="tx1"/>
                </a:solidFill>
                <a:latin typeface="Verdana" panose="020B0604030504040204" pitchFamily="34" charset="0"/>
              </a:defRPr>
            </a:lvl4pPr>
            <a:lvl5pPr marL="2096491" indent="-232943">
              <a:defRPr>
                <a:solidFill>
                  <a:schemeClr val="tx1"/>
                </a:solidFill>
                <a:latin typeface="Verdana" panose="020B060403050404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defRPr>
            </a:lvl9pPr>
          </a:lstStyle>
          <a:p>
            <a:fld id="{16651F4B-57AA-40FA-9C37-C7692D3F26BD}" type="slidenum">
              <a:rPr lang="en-US" altLang="en-US" smtClean="0"/>
              <a:pPr/>
              <a:t>12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23</a:t>
            </a:fld>
            <a:endParaRPr lang="en-US" dirty="0"/>
          </a:p>
        </p:txBody>
      </p:sp>
    </p:spTree>
    <p:extLst>
      <p:ext uri="{BB962C8B-B14F-4D97-AF65-F5344CB8AC3E}">
        <p14:creationId xmlns:p14="http://schemas.microsoft.com/office/powerpoint/2010/main" val="311040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29</a:t>
            </a:fld>
            <a:endParaRPr lang="en-US" dirty="0"/>
          </a:p>
        </p:txBody>
      </p:sp>
    </p:spTree>
    <p:extLst>
      <p:ext uri="{BB962C8B-B14F-4D97-AF65-F5344CB8AC3E}">
        <p14:creationId xmlns:p14="http://schemas.microsoft.com/office/powerpoint/2010/main" val="253357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30</a:t>
            </a:fld>
            <a:endParaRPr lang="en-US" dirty="0"/>
          </a:p>
        </p:txBody>
      </p:sp>
    </p:spTree>
    <p:extLst>
      <p:ext uri="{BB962C8B-B14F-4D97-AF65-F5344CB8AC3E}">
        <p14:creationId xmlns:p14="http://schemas.microsoft.com/office/powerpoint/2010/main" val="3607125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gradschool.fiu.edu/students/doctoral-annual-student-evaluation/" TargetMode="External"/><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onestop.fiu.edu/forms-and-policies/all-forms/" TargetMode="External"/><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hyperlink" Target="https://gradschool.fiu.edu/students/#studentform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olicies.fiu.edu/files/128.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cee.fiu.edu/wp-content/uploads/2023/11/GTC-Template-A.docx" TargetMode="External"/><Relationship Id="rId2" Type="http://schemas.openxmlformats.org/officeDocument/2006/relationships/hyperlink" Target="https://cee.fiu.edu/resources/students/department-forms" TargetMode="External"/><Relationship Id="rId1" Type="http://schemas.openxmlformats.org/officeDocument/2006/relationships/slideLayout" Target="../slideLayouts/slideLayout11.xml"/><Relationship Id="rId5" Type="http://schemas.openxmlformats.org/officeDocument/2006/relationships/hyperlink" Target="https://cee.fiu.edu/wp-content/uploads/2023/11/GTC-Template-C.docx" TargetMode="External"/><Relationship Id="rId4" Type="http://schemas.openxmlformats.org/officeDocument/2006/relationships/hyperlink" Target="https://cee.fiu.edu/wp-content/uploads/2023/11/GTC-Template-B.docx"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gradschool.fiu.edu/facultystaff/#gradpolicies"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hyperlink" Target="mailto:bhack@fiu.edu"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onestop.fiu.edu/classes/register-for-classes/" TargetMode="External"/><Relationship Id="rId2" Type="http://schemas.openxmlformats.org/officeDocument/2006/relationships/hyperlink" Target="https://cee.fiu.edu/resources/students/class-schedules"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gradschool.fiu.edu/students/funding/fellowships/" TargetMode="External"/><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isss.fiu.edu/" TargetMode="Externa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hyperlink" Target="https://dasa.fiu.edu/get-involved/join/"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ncees.org/" TargetMode="External"/><Relationship Id="rId2" Type="http://schemas.openxmlformats.org/officeDocument/2006/relationships/hyperlink" Target="http://www.fbpe.org/"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hyperlink" Target="https://catalog.fiu.edu/" TargetMode="External"/><Relationship Id="rId13" Type="http://schemas.openxmlformats.org/officeDocument/2006/relationships/hyperlink" Target="https://onestop.fiu.edu/" TargetMode="External"/><Relationship Id="rId3" Type="http://schemas.openxmlformats.org/officeDocument/2006/relationships/hyperlink" Target="https://cee.fiu.edu/wp-content/uploads/2023/09/CEE-Graduate-Student-Handbook-9-20-2023-abm.pdf" TargetMode="External"/><Relationship Id="rId7" Type="http://schemas.openxmlformats.org/officeDocument/2006/relationships/hyperlink" Target="https://cee.fiu.edu/resources/students/class-schedules" TargetMode="External"/><Relationship Id="rId12" Type="http://schemas.openxmlformats.org/officeDocument/2006/relationships/hyperlink" Target="https://gradschool.fiu.edu/students/#studentform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cee.fiu.edu/resources/students/department-forms" TargetMode="External"/><Relationship Id="rId11" Type="http://schemas.openxmlformats.org/officeDocument/2006/relationships/hyperlink" Target="https://gradschool.fiu.edu/facultystaff/#gradpolicies" TargetMode="External"/><Relationship Id="rId5" Type="http://schemas.openxmlformats.org/officeDocument/2006/relationships/hyperlink" Target="https://cee.fiu.edu/people/faculty" TargetMode="External"/><Relationship Id="rId10" Type="http://schemas.openxmlformats.org/officeDocument/2006/relationships/hyperlink" Target="https://gradschool.fiu.edu/calendar-deadlines/" TargetMode="External"/><Relationship Id="rId4" Type="http://schemas.openxmlformats.org/officeDocument/2006/relationships/hyperlink" Target="https://cee.fiu.edu/" TargetMode="External"/><Relationship Id="rId9" Type="http://schemas.openxmlformats.org/officeDocument/2006/relationships/hyperlink" Target="https://gradschool.fiu.edu/students/" TargetMode="External"/><Relationship Id="rId14" Type="http://schemas.openxmlformats.org/officeDocument/2006/relationships/hyperlink" Target="https://isss.fi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ee.fiu.edu/"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mailto:bhack@fiu.edu"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catalog.fiu.edu"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cee.fiu.edu/resources/students/department-forms" TargetMode="Externa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gradschool.fiu.edu/calendar-deadlines/#doctora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title"/>
          </p:nvPr>
        </p:nvSpPr>
        <p:spPr>
          <a:xfrm>
            <a:off x="753779" y="1223915"/>
            <a:ext cx="6589150" cy="1988706"/>
          </a:xfrm>
        </p:spPr>
        <p:txBody>
          <a:bodyPr anchor="t">
            <a:normAutofit/>
          </a:bodyPr>
          <a:lstStyle/>
          <a:p>
            <a:pPr algn="ctr"/>
            <a:r>
              <a:rPr lang="en-US" dirty="0"/>
              <a:t>2024 Spring Graduate Student Orientation</a:t>
            </a:r>
          </a:p>
        </p:txBody>
      </p:sp>
      <p:sp>
        <p:nvSpPr>
          <p:cNvPr id="8" name="Slide Number Placeholder 2">
            <a:extLst>
              <a:ext uri="{FF2B5EF4-FFF2-40B4-BE49-F238E27FC236}">
                <a16:creationId xmlns:a16="http://schemas.microsoft.com/office/drawing/2014/main" id="{13465021-BD2D-02D7-BC20-797D5C42003C}"/>
              </a:ext>
            </a:extLst>
          </p:cNvPr>
          <p:cNvSpPr>
            <a:spLocks noGrp="1"/>
          </p:cNvSpPr>
          <p:nvPr>
            <p:ph type="sldNum" sz="quarter" idx="12"/>
          </p:nvPr>
        </p:nvSpPr>
        <p:spPr>
          <a:xfrm>
            <a:off x="11274091" y="6355080"/>
            <a:ext cx="457200" cy="365125"/>
          </a:xfrm>
        </p:spPr>
        <p:txBody>
          <a:bodyPr anchor="ctr">
            <a:normAutofit/>
          </a:bodyPr>
          <a:lstStyle/>
          <a:p>
            <a:pPr>
              <a:spcAft>
                <a:spcPts val="600"/>
              </a:spcAft>
            </a:pPr>
            <a:fld id="{B5CEABB6-07DC-46E8-9B57-56EC44A396E5}" type="slidenum">
              <a:rPr lang="en-US" smtClean="0"/>
              <a:pPr>
                <a:spcAft>
                  <a:spcPts val="600"/>
                </a:spcAft>
              </a:pPr>
              <a:t>1</a:t>
            </a:fld>
            <a:endParaRPr lang="en-US"/>
          </a:p>
        </p:txBody>
      </p:sp>
      <p:pic>
        <p:nvPicPr>
          <p:cNvPr id="3" name="Picture 8" descr="header_image.jpg">
            <a:extLst>
              <a:ext uri="{FF2B5EF4-FFF2-40B4-BE49-F238E27FC236}">
                <a16:creationId xmlns:a16="http://schemas.microsoft.com/office/drawing/2014/main" id="{92F190B4-F3E3-5E6C-7727-C5C658AC9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53779" y="4985247"/>
            <a:ext cx="6597372" cy="1220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2AC3-06F4-A8AC-39CC-316D5173F20E}"/>
              </a:ext>
            </a:extLst>
          </p:cNvPr>
          <p:cNvSpPr>
            <a:spLocks noGrp="1"/>
          </p:cNvSpPr>
          <p:nvPr>
            <p:ph type="title"/>
          </p:nvPr>
        </p:nvSpPr>
        <p:spPr/>
        <p:txBody>
          <a:bodyPr/>
          <a:lstStyle/>
          <a:p>
            <a:r>
              <a:rPr lang="en-US" dirty="0"/>
              <a:t>Doctoral annual student evaluation</a:t>
            </a:r>
          </a:p>
        </p:txBody>
      </p:sp>
      <p:pic>
        <p:nvPicPr>
          <p:cNvPr id="9" name="Content Placeholder 8">
            <a:extLst>
              <a:ext uri="{FF2B5EF4-FFF2-40B4-BE49-F238E27FC236}">
                <a16:creationId xmlns:a16="http://schemas.microsoft.com/office/drawing/2014/main" id="{E8FFF4DD-987D-8EB8-652F-718DDE1229CC}"/>
              </a:ext>
            </a:extLst>
          </p:cNvPr>
          <p:cNvPicPr>
            <a:picLocks noGrp="1" noChangeAspect="1"/>
          </p:cNvPicPr>
          <p:nvPr>
            <p:ph sz="half" idx="15"/>
          </p:nvPr>
        </p:nvPicPr>
        <p:blipFill>
          <a:blip r:embed="rId2"/>
          <a:stretch>
            <a:fillRect/>
          </a:stretch>
        </p:blipFill>
        <p:spPr>
          <a:xfrm>
            <a:off x="1552575" y="2482210"/>
            <a:ext cx="6478588" cy="3635068"/>
          </a:xfrm>
        </p:spPr>
      </p:pic>
      <p:sp>
        <p:nvSpPr>
          <p:cNvPr id="4" name="Text Placeholder 3">
            <a:extLst>
              <a:ext uri="{FF2B5EF4-FFF2-40B4-BE49-F238E27FC236}">
                <a16:creationId xmlns:a16="http://schemas.microsoft.com/office/drawing/2014/main" id="{01F6B234-8D87-0C0E-54CD-E397811DFF23}"/>
              </a:ext>
            </a:extLst>
          </p:cNvPr>
          <p:cNvSpPr>
            <a:spLocks noGrp="1"/>
          </p:cNvSpPr>
          <p:nvPr>
            <p:ph type="body" sz="quarter" idx="14"/>
          </p:nvPr>
        </p:nvSpPr>
        <p:spPr/>
        <p:txBody>
          <a:bodyPr>
            <a:normAutofit lnSpcReduction="10000"/>
          </a:bodyPr>
          <a:lstStyle/>
          <a:p>
            <a:r>
              <a:rPr lang="en-US" dirty="0"/>
              <a:t>Students who have an approved Dissertation Request for Oral Defense on file with UGS and will graduate end of the spring term (prior to the May 30 deadline) are exempt from filing the form.</a:t>
            </a:r>
          </a:p>
          <a:p>
            <a:r>
              <a:rPr lang="en-US" dirty="0"/>
              <a:t>Students with 17 or less graduate credits at the end of spring term are exempt from completing the form.</a:t>
            </a:r>
          </a:p>
        </p:txBody>
      </p:sp>
      <p:sp>
        <p:nvSpPr>
          <p:cNvPr id="5" name="Slide Number Placeholder 4">
            <a:extLst>
              <a:ext uri="{FF2B5EF4-FFF2-40B4-BE49-F238E27FC236}">
                <a16:creationId xmlns:a16="http://schemas.microsoft.com/office/drawing/2014/main" id="{AA0617DA-FB5A-C8E4-AE25-DDD9243F896C}"/>
              </a:ext>
            </a:extLst>
          </p:cNvPr>
          <p:cNvSpPr>
            <a:spLocks noGrp="1"/>
          </p:cNvSpPr>
          <p:nvPr>
            <p:ph type="sldNum" sz="quarter" idx="12"/>
          </p:nvPr>
        </p:nvSpPr>
        <p:spPr/>
        <p:txBody>
          <a:bodyPr/>
          <a:lstStyle/>
          <a:p>
            <a:fld id="{B5CEABB6-07DC-46E8-9B57-56EC44A396E5}" type="slidenum">
              <a:rPr lang="en-US" smtClean="0"/>
              <a:pPr/>
              <a:t>10</a:t>
            </a:fld>
            <a:endParaRPr lang="en-US" dirty="0"/>
          </a:p>
        </p:txBody>
      </p:sp>
      <p:sp>
        <p:nvSpPr>
          <p:cNvPr id="7" name="TextBox 6">
            <a:extLst>
              <a:ext uri="{FF2B5EF4-FFF2-40B4-BE49-F238E27FC236}">
                <a16:creationId xmlns:a16="http://schemas.microsoft.com/office/drawing/2014/main" id="{4309EA13-0348-FCBA-489C-5B0B941B6762}"/>
              </a:ext>
            </a:extLst>
          </p:cNvPr>
          <p:cNvSpPr txBox="1"/>
          <p:nvPr/>
        </p:nvSpPr>
        <p:spPr>
          <a:xfrm>
            <a:off x="1443392" y="6354246"/>
            <a:ext cx="8301110" cy="369332"/>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https://gradschool.fiu.edu/students/doctoral-annual-student-evaluation/</a:t>
            </a:r>
            <a:r>
              <a:rPr lang="en-US" dirty="0">
                <a:solidFill>
                  <a:schemeClr val="bg1"/>
                </a:solidFill>
              </a:rPr>
              <a:t> </a:t>
            </a:r>
          </a:p>
        </p:txBody>
      </p:sp>
    </p:spTree>
    <p:extLst>
      <p:ext uri="{BB962C8B-B14F-4D97-AF65-F5344CB8AC3E}">
        <p14:creationId xmlns:p14="http://schemas.microsoft.com/office/powerpoint/2010/main" val="820529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5EADD28-592D-1006-0FF7-B76DE119EBAA}"/>
              </a:ext>
            </a:extLst>
          </p:cNvPr>
          <p:cNvSpPr>
            <a:spLocks noGrp="1"/>
          </p:cNvSpPr>
          <p:nvPr>
            <p:ph type="title"/>
          </p:nvPr>
        </p:nvSpPr>
        <p:spPr>
          <a:xfrm>
            <a:off x="8318310" y="896111"/>
            <a:ext cx="3100804" cy="734796"/>
          </a:xfrm>
        </p:spPr>
        <p:txBody>
          <a:bodyPr/>
          <a:lstStyle/>
          <a:p>
            <a:r>
              <a:rPr lang="en-US" dirty="0"/>
              <a:t>forms</a:t>
            </a:r>
          </a:p>
        </p:txBody>
      </p:sp>
      <p:pic>
        <p:nvPicPr>
          <p:cNvPr id="7" name="Picture 6">
            <a:extLst>
              <a:ext uri="{FF2B5EF4-FFF2-40B4-BE49-F238E27FC236}">
                <a16:creationId xmlns:a16="http://schemas.microsoft.com/office/drawing/2014/main" id="{FAD8B3BC-1C01-12ED-E0DA-50B4E765AAB9}"/>
              </a:ext>
            </a:extLst>
          </p:cNvPr>
          <p:cNvPicPr>
            <a:picLocks noChangeAspect="1"/>
          </p:cNvPicPr>
          <p:nvPr/>
        </p:nvPicPr>
        <p:blipFill>
          <a:blip r:embed="rId2"/>
          <a:stretch>
            <a:fillRect/>
          </a:stretch>
        </p:blipFill>
        <p:spPr>
          <a:xfrm>
            <a:off x="1120918" y="128769"/>
            <a:ext cx="6976406" cy="6592706"/>
          </a:xfrm>
          <a:prstGeom prst="rect">
            <a:avLst/>
          </a:prstGeom>
          <a:noFill/>
        </p:spPr>
      </p:pic>
      <p:sp>
        <p:nvSpPr>
          <p:cNvPr id="14" name="Text Placeholder 3">
            <a:extLst>
              <a:ext uri="{FF2B5EF4-FFF2-40B4-BE49-F238E27FC236}">
                <a16:creationId xmlns:a16="http://schemas.microsoft.com/office/drawing/2014/main" id="{C6D31FB0-8148-6D7B-F6BB-CFF247DC53ED}"/>
              </a:ext>
            </a:extLst>
          </p:cNvPr>
          <p:cNvSpPr>
            <a:spLocks noGrp="1"/>
          </p:cNvSpPr>
          <p:nvPr>
            <p:ph type="body" sz="quarter" idx="14"/>
          </p:nvPr>
        </p:nvSpPr>
        <p:spPr>
          <a:xfrm>
            <a:off x="8372723" y="1630907"/>
            <a:ext cx="3046391" cy="4610233"/>
          </a:xfrm>
        </p:spPr>
        <p:txBody>
          <a:bodyPr/>
          <a:lstStyle/>
          <a:p>
            <a:r>
              <a:rPr lang="en-US" dirty="0"/>
              <a:t>Dissertation milestone forms are online</a:t>
            </a:r>
          </a:p>
          <a:p>
            <a:r>
              <a:rPr lang="en-US" dirty="0"/>
              <a:t>All M Forms, credit transfer, course inclusion, D1-R, etc. are submitted through the department</a:t>
            </a:r>
          </a:p>
          <a:p>
            <a:r>
              <a:rPr lang="en-US" dirty="0"/>
              <a:t>Petitions are electronic</a:t>
            </a:r>
          </a:p>
          <a:p>
            <a:r>
              <a:rPr lang="en-US" dirty="0"/>
              <a:t>Other forms: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https://onestop.fiu.edu/forms-and-policies/all-forms/</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736349FD-E067-E84B-ECCC-F3361C2F4855}"/>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11</a:t>
            </a:fld>
            <a:endParaRPr lang="en-US"/>
          </a:p>
        </p:txBody>
      </p:sp>
      <p:sp>
        <p:nvSpPr>
          <p:cNvPr id="9" name="TextBox 8">
            <a:extLst>
              <a:ext uri="{FF2B5EF4-FFF2-40B4-BE49-F238E27FC236}">
                <a16:creationId xmlns:a16="http://schemas.microsoft.com/office/drawing/2014/main" id="{45CC7A1F-F208-9DE7-CEBB-010717289B8F}"/>
              </a:ext>
            </a:extLst>
          </p:cNvPr>
          <p:cNvSpPr txBox="1"/>
          <p:nvPr/>
        </p:nvSpPr>
        <p:spPr>
          <a:xfrm>
            <a:off x="1146981" y="6346815"/>
            <a:ext cx="4949019" cy="338554"/>
          </a:xfrm>
          <a:prstGeom prst="rect">
            <a:avLst/>
          </a:prstGeom>
          <a:noFill/>
        </p:spPr>
        <p:txBody>
          <a:bodyPr wrap="square">
            <a:spAutoFit/>
          </a:bodyPr>
          <a:lstStyle/>
          <a:p>
            <a:r>
              <a:rPr lang="en-US" sz="1600" dirty="0">
                <a:hlinkClick r:id="rId4"/>
              </a:rPr>
              <a:t>https://gradschool.fiu.edu/students/#studentforms</a:t>
            </a:r>
            <a:r>
              <a:rPr lang="en-US" sz="1600" dirty="0"/>
              <a:t> </a:t>
            </a:r>
          </a:p>
        </p:txBody>
      </p:sp>
    </p:spTree>
    <p:extLst>
      <p:ext uri="{BB962C8B-B14F-4D97-AF65-F5344CB8AC3E}">
        <p14:creationId xmlns:p14="http://schemas.microsoft.com/office/powerpoint/2010/main" val="338923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059B424-8803-4414-849E-96C636BF6BEC}"/>
              </a:ext>
            </a:extLst>
          </p:cNvPr>
          <p:cNvSpPr>
            <a:spLocks noGrp="1" noChangeArrowheads="1"/>
          </p:cNvSpPr>
          <p:nvPr>
            <p:ph type="title"/>
          </p:nvPr>
        </p:nvSpPr>
        <p:spPr>
          <a:xfrm>
            <a:off x="1552574" y="896111"/>
            <a:ext cx="9866540" cy="1358140"/>
          </a:xfrm>
        </p:spPr>
        <p:txBody>
          <a:bodyPr anchor="t">
            <a:normAutofit/>
          </a:bodyPr>
          <a:lstStyle/>
          <a:p>
            <a:pPr eaLnBrk="1" fontAlgn="auto" hangingPunct="1">
              <a:spcAft>
                <a:spcPts val="0"/>
              </a:spcAft>
              <a:defRPr/>
            </a:pPr>
            <a:r>
              <a:rPr lang="en-US"/>
              <a:t>Transfer of Credits</a:t>
            </a:r>
          </a:p>
        </p:txBody>
      </p:sp>
      <p:sp>
        <p:nvSpPr>
          <p:cNvPr id="131075" name="Rectangle 3">
            <a:extLst>
              <a:ext uri="{FF2B5EF4-FFF2-40B4-BE49-F238E27FC236}">
                <a16:creationId xmlns:a16="http://schemas.microsoft.com/office/drawing/2014/main" id="{D5BAB4C6-A0D5-4049-A741-95259E917FB3}"/>
              </a:ext>
            </a:extLst>
          </p:cNvPr>
          <p:cNvSpPr>
            <a:spLocks noGrp="1" noChangeArrowheads="1"/>
          </p:cNvSpPr>
          <p:nvPr>
            <p:ph sz="half" idx="15"/>
          </p:nvPr>
        </p:nvSpPr>
        <p:spPr>
          <a:xfrm>
            <a:off x="1552575" y="2254252"/>
            <a:ext cx="9932016" cy="3863520"/>
          </a:xfrm>
        </p:spPr>
        <p:txBody>
          <a:bodyPr rtlCol="0">
            <a:normAutofit lnSpcReduction="10000"/>
          </a:bodyPr>
          <a:lstStyle/>
          <a:p>
            <a:pPr eaLnBrk="1" fontAlgn="auto" hangingPunct="1">
              <a:lnSpc>
                <a:spcPct val="90000"/>
              </a:lnSpc>
              <a:defRPr/>
            </a:pPr>
            <a:r>
              <a:rPr lang="en-US" altLang="en-US" dirty="0"/>
              <a:t>You may transfer credits if:</a:t>
            </a:r>
          </a:p>
          <a:p>
            <a:pPr marL="285750" indent="-285750" eaLnBrk="1" fontAlgn="auto" hangingPunct="1">
              <a:lnSpc>
                <a:spcPct val="90000"/>
              </a:lnSpc>
              <a:buFont typeface="Arial" panose="020B0604020202020204" pitchFamily="34" charset="0"/>
              <a:buChar char="•"/>
              <a:defRPr/>
            </a:pPr>
            <a:r>
              <a:rPr lang="en-US" altLang="en-US" dirty="0"/>
              <a:t>You have taken graduate courses after the BS degree and before entering the MS degree at FIU</a:t>
            </a:r>
          </a:p>
          <a:p>
            <a:pPr lvl="2">
              <a:lnSpc>
                <a:spcPct val="90000"/>
              </a:lnSpc>
              <a:defRPr/>
            </a:pPr>
            <a:r>
              <a:rPr lang="en-US" altLang="en-US" dirty="0"/>
              <a:t>Up to 12 applicable graduate credits taken at FIU and not applied towards their degree.</a:t>
            </a:r>
          </a:p>
          <a:p>
            <a:pPr lvl="3">
              <a:lnSpc>
                <a:spcPct val="90000"/>
              </a:lnSpc>
              <a:defRPr/>
            </a:pPr>
            <a:r>
              <a:rPr lang="en-US" altLang="en-US" dirty="0"/>
              <a:t>Exception of 9 graduate credits are made for BS/MS Program </a:t>
            </a:r>
          </a:p>
          <a:p>
            <a:pPr lvl="2">
              <a:lnSpc>
                <a:spcPct val="90000"/>
              </a:lnSpc>
              <a:defRPr/>
            </a:pPr>
            <a:r>
              <a:rPr lang="en-US" altLang="en-US" dirty="0"/>
              <a:t>Up to 6 applicable graduate credits taken at another accredited institution that have not been used for a degree</a:t>
            </a:r>
          </a:p>
          <a:p>
            <a:pPr marL="285750" indent="-285750" eaLnBrk="1" fontAlgn="auto" hangingPunct="1">
              <a:lnSpc>
                <a:spcPct val="90000"/>
              </a:lnSpc>
              <a:buFont typeface="Arial" panose="020B0604020202020204" pitchFamily="34" charset="0"/>
              <a:buChar char="•"/>
              <a:defRPr/>
            </a:pPr>
            <a:r>
              <a:rPr lang="en-US" altLang="en-US" dirty="0"/>
              <a:t>You have taken graduate courses as an undergraduate student that are not applied towards the BS degree</a:t>
            </a:r>
          </a:p>
          <a:p>
            <a:pPr marL="285750" indent="-285750" eaLnBrk="1" fontAlgn="auto" hangingPunct="1">
              <a:lnSpc>
                <a:spcPct val="90000"/>
              </a:lnSpc>
              <a:buFont typeface="Arial" panose="020B0604020202020204" pitchFamily="34" charset="0"/>
              <a:buChar char="•"/>
              <a:defRPr/>
            </a:pPr>
            <a:r>
              <a:rPr lang="en-US" altLang="en-US" dirty="0"/>
              <a:t>Transfer of up to 30 qualified credits from MS to PhD.</a:t>
            </a:r>
          </a:p>
          <a:p>
            <a:pPr marL="285750" indent="-285750" eaLnBrk="1" fontAlgn="auto" hangingPunct="1">
              <a:lnSpc>
                <a:spcPct val="90000"/>
              </a:lnSpc>
              <a:buFont typeface="Arial" panose="020B0604020202020204" pitchFamily="34" charset="0"/>
              <a:buChar char="•"/>
              <a:defRPr/>
            </a:pPr>
            <a:r>
              <a:rPr lang="en-US" altLang="en-US" dirty="0"/>
              <a:t>Courses are in civil/environmental engineering and/or related to your specialty area</a:t>
            </a:r>
          </a:p>
          <a:p>
            <a:pPr marL="285750" indent="-285750" eaLnBrk="1" fontAlgn="auto" hangingPunct="1">
              <a:lnSpc>
                <a:spcPct val="90000"/>
              </a:lnSpc>
              <a:buFont typeface="Arial" panose="020B0604020202020204" pitchFamily="34" charset="0"/>
              <a:buChar char="•"/>
              <a:defRPr/>
            </a:pPr>
            <a:r>
              <a:rPr lang="en-US" altLang="en-US" dirty="0"/>
              <a:t>A grade of B or better was earned</a:t>
            </a:r>
          </a:p>
        </p:txBody>
      </p:sp>
      <p:sp>
        <p:nvSpPr>
          <p:cNvPr id="41988" name="Slide Number Placeholder 1">
            <a:extLst>
              <a:ext uri="{FF2B5EF4-FFF2-40B4-BE49-F238E27FC236}">
                <a16:creationId xmlns:a16="http://schemas.microsoft.com/office/drawing/2014/main" id="{63B6A200-6C81-40FD-B5CB-3CFB27E9408C}"/>
              </a:ext>
            </a:extLst>
          </p:cNvPr>
          <p:cNvSpPr>
            <a:spLocks noGrp="1"/>
          </p:cNvSpPr>
          <p:nvPr>
            <p:ph type="sldNum" sz="quarter" idx="12"/>
          </p:nvPr>
        </p:nvSpPr>
        <p:spPr bwMode="auto">
          <a:xfrm>
            <a:off x="11123295"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2A2F92BB-E2A9-47FB-B4A4-0C5D4E4A073A}" type="slidenum">
              <a:rPr lang="en-US" altLang="en-US" sz="1000">
                <a:solidFill>
                  <a:schemeClr val="bg1"/>
                </a:solidFill>
              </a:rPr>
              <a:pPr>
                <a:spcBef>
                  <a:spcPct val="0"/>
                </a:spcBef>
                <a:spcAft>
                  <a:spcPts val="600"/>
                </a:spcAft>
                <a:buFontTx/>
                <a:buNone/>
              </a:pPr>
              <a:t>12</a:t>
            </a:fld>
            <a:endParaRPr lang="en-US" altLang="en-US" sz="1000">
              <a:solidFill>
                <a:schemeClr val="bg1"/>
              </a:solidFill>
            </a:endParaRPr>
          </a:p>
        </p:txBody>
      </p:sp>
      <p:sp>
        <p:nvSpPr>
          <p:cNvPr id="3" name="TextBox 2">
            <a:extLst>
              <a:ext uri="{FF2B5EF4-FFF2-40B4-BE49-F238E27FC236}">
                <a16:creationId xmlns:a16="http://schemas.microsoft.com/office/drawing/2014/main" id="{CDD0792C-675B-36CD-807A-15AF4A60DB34}"/>
              </a:ext>
            </a:extLst>
          </p:cNvPr>
          <p:cNvSpPr txBox="1"/>
          <p:nvPr/>
        </p:nvSpPr>
        <p:spPr>
          <a:xfrm>
            <a:off x="1980347" y="1645525"/>
            <a:ext cx="8231305" cy="369332"/>
          </a:xfrm>
          <a:prstGeom prst="rect">
            <a:avLst/>
          </a:prstGeom>
          <a:noFill/>
        </p:spPr>
        <p:txBody>
          <a:bodyPr wrap="square">
            <a:spAutoFit/>
          </a:bodyPr>
          <a:lstStyle/>
          <a:p>
            <a:pPr>
              <a:defRPr/>
            </a:pPr>
            <a:r>
              <a:rPr lang="en-US" altLang="en-US" dirty="0">
                <a:solidFill>
                  <a:schemeClr val="bg1"/>
                </a:solidFill>
              </a:rPr>
              <a:t>UGS credit transfer policy </a:t>
            </a:r>
            <a:r>
              <a:rPr lang="en-US" altLang="en-US" dirty="0">
                <a:solidFill>
                  <a:schemeClr val="bg1"/>
                </a:solidFill>
                <a:hlinkClick r:id="rId3">
                  <a:extLst>
                    <a:ext uri="{A12FA001-AC4F-418D-AE19-62706E023703}">
                      <ahyp:hlinkClr xmlns:ahyp="http://schemas.microsoft.com/office/drawing/2018/hyperlinkcolor" val="tx"/>
                    </a:ext>
                  </a:extLst>
                </a:hlinkClick>
              </a:rPr>
              <a:t>https://policies.fiu.edu/files/</a:t>
            </a:r>
            <a:r>
              <a:rPr lang="en-US" dirty="0">
                <a:solidFill>
                  <a:schemeClr val="bg1"/>
                </a:solidFill>
                <a:hlinkClick r:id="rId3">
                  <a:extLst>
                    <a:ext uri="{A12FA001-AC4F-418D-AE19-62706E023703}">
                      <ahyp:hlinkClr xmlns:ahyp="http://schemas.microsoft.com/office/drawing/2018/hyperlinkcolor" val="tx"/>
                    </a:ext>
                  </a:extLst>
                </a:hlinkClick>
              </a:rPr>
              <a:t>128.pdf </a:t>
            </a:r>
            <a:endParaRPr lang="en-US"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2600D927-CE1C-4153-816D-9E0FDCFD0C6D}"/>
              </a:ext>
            </a:extLst>
          </p:cNvPr>
          <p:cNvSpPr>
            <a:spLocks noGrp="1" noChangeArrowheads="1"/>
          </p:cNvSpPr>
          <p:nvPr>
            <p:ph type="title"/>
          </p:nvPr>
        </p:nvSpPr>
        <p:spPr>
          <a:xfrm>
            <a:off x="1552574" y="896111"/>
            <a:ext cx="9866540" cy="1358140"/>
          </a:xfrm>
        </p:spPr>
        <p:txBody>
          <a:bodyPr anchor="t">
            <a:normAutofit/>
          </a:bodyPr>
          <a:lstStyle/>
          <a:p>
            <a:pPr eaLnBrk="1" fontAlgn="auto" hangingPunct="1">
              <a:spcAft>
                <a:spcPts val="0"/>
              </a:spcAft>
              <a:defRPr/>
            </a:pPr>
            <a:r>
              <a:rPr lang="en-US" dirty="0"/>
              <a:t>Procedure for Credit Transfer</a:t>
            </a:r>
          </a:p>
        </p:txBody>
      </p:sp>
      <p:sp>
        <p:nvSpPr>
          <p:cNvPr id="140291" name="Rectangle 3">
            <a:extLst>
              <a:ext uri="{FF2B5EF4-FFF2-40B4-BE49-F238E27FC236}">
                <a16:creationId xmlns:a16="http://schemas.microsoft.com/office/drawing/2014/main" id="{88C4F4F0-22A5-45DD-A393-C2BB845B4889}"/>
              </a:ext>
            </a:extLst>
          </p:cNvPr>
          <p:cNvSpPr>
            <a:spLocks noGrp="1" noChangeArrowheads="1"/>
          </p:cNvSpPr>
          <p:nvPr>
            <p:ph sz="half" idx="15"/>
          </p:nvPr>
        </p:nvSpPr>
        <p:spPr>
          <a:xfrm>
            <a:off x="1552575" y="2481940"/>
            <a:ext cx="10027920" cy="3635831"/>
          </a:xfrm>
        </p:spPr>
        <p:txBody>
          <a:bodyPr rtlCol="0">
            <a:normAutofit/>
          </a:bodyPr>
          <a:lstStyle/>
          <a:p>
            <a:pPr marL="285750" indent="-285750">
              <a:buFont typeface="Arial" panose="020B0604020202020204" pitchFamily="34" charset="0"/>
              <a:buChar char="•"/>
              <a:defRPr/>
            </a:pPr>
            <a:r>
              <a:rPr lang="en-US" altLang="en-US" dirty="0"/>
              <a:t>Meet with Advisor/GPD to determine which courses and how many credits may be transferred</a:t>
            </a:r>
          </a:p>
          <a:p>
            <a:pPr marL="285750" indent="-285750">
              <a:buFont typeface="Arial" panose="020B0604020202020204" pitchFamily="34" charset="0"/>
              <a:buChar char="•"/>
              <a:defRPr/>
            </a:pPr>
            <a:r>
              <a:rPr lang="en-US" altLang="en-US" dirty="0"/>
              <a:t>Upon Advisor/GPD approval, fill out the corresponding form </a:t>
            </a:r>
            <a:r>
              <a:rPr lang="en-US" altLang="en-US" dirty="0">
                <a:hlinkClick r:id="rId2">
                  <a:extLst>
                    <a:ext uri="{A12FA001-AC4F-418D-AE19-62706E023703}">
                      <ahyp:hlinkClr xmlns:ahyp="http://schemas.microsoft.com/office/drawing/2018/hyperlinkcolor" val="tx"/>
                    </a:ext>
                  </a:extLst>
                </a:hlinkClick>
              </a:rPr>
              <a:t>https://cee.fiu.edu/resources/students/department-forms</a:t>
            </a:r>
            <a:r>
              <a:rPr lang="en-US" altLang="en-US" dirty="0"/>
              <a:t> </a:t>
            </a:r>
          </a:p>
          <a:p>
            <a:pPr lvl="2">
              <a:defRPr/>
            </a:pPr>
            <a:r>
              <a:rPr lang="en-US" dirty="0">
                <a:hlinkClick r:id="rId3">
                  <a:extLst>
                    <a:ext uri="{A12FA001-AC4F-418D-AE19-62706E023703}">
                      <ahyp:hlinkClr xmlns:ahyp="http://schemas.microsoft.com/office/drawing/2018/hyperlinkcolor" val="tx"/>
                    </a:ext>
                  </a:extLst>
                </a:hlinkClick>
              </a:rPr>
              <a:t>GTC Template A – External Graduate Transfer of Credits from Multiple Institutions</a:t>
            </a:r>
            <a:br>
              <a:rPr lang="en-US" dirty="0"/>
            </a:br>
            <a:r>
              <a:rPr lang="en-US" dirty="0">
                <a:hlinkClick r:id="rId4">
                  <a:extLst>
                    <a:ext uri="{A12FA001-AC4F-418D-AE19-62706E023703}">
                      <ahyp:hlinkClr xmlns:ahyp="http://schemas.microsoft.com/office/drawing/2018/hyperlinkcolor" val="tx"/>
                    </a:ext>
                  </a:extLst>
                </a:hlinkClick>
              </a:rPr>
              <a:t>GTC Template B – External Graduate Transfer of Credits from One Institution</a:t>
            </a:r>
            <a:br>
              <a:rPr lang="en-US" dirty="0"/>
            </a:br>
            <a:r>
              <a:rPr lang="en-US" dirty="0">
                <a:hlinkClick r:id="rId5">
                  <a:extLst>
                    <a:ext uri="{A12FA001-AC4F-418D-AE19-62706E023703}">
                      <ahyp:hlinkClr xmlns:ahyp="http://schemas.microsoft.com/office/drawing/2018/hyperlinkcolor" val="tx"/>
                    </a:ext>
                  </a:extLst>
                </a:hlinkClick>
              </a:rPr>
              <a:t>GTC Template C – Internal FIU Graduate Transfer of Credits</a:t>
            </a:r>
            <a:endParaRPr lang="en-US" dirty="0"/>
          </a:p>
          <a:p>
            <a:pPr marL="285750" indent="-285750" eaLnBrk="1" fontAlgn="auto" hangingPunct="1">
              <a:buFont typeface="Arial" panose="020B0604020202020204" pitchFamily="34" charset="0"/>
              <a:buChar char="•"/>
              <a:defRPr/>
            </a:pPr>
            <a:r>
              <a:rPr lang="en-US" altLang="en-US" dirty="0"/>
              <a:t>Attach transcripts if transferring credits from outside or unofficial transcripts from FIU</a:t>
            </a:r>
          </a:p>
          <a:p>
            <a:pPr marL="285750" indent="-285750" eaLnBrk="1" fontAlgn="auto" hangingPunct="1">
              <a:buFont typeface="Arial" panose="020B0604020202020204" pitchFamily="34" charset="0"/>
              <a:buChar char="•"/>
              <a:defRPr/>
            </a:pPr>
            <a:r>
              <a:rPr lang="en-US" altLang="en-US" dirty="0"/>
              <a:t>Send form/memo/transcript to Dept. for GPD signature and to submit to Registrar’s Office</a:t>
            </a:r>
          </a:p>
        </p:txBody>
      </p:sp>
      <p:sp>
        <p:nvSpPr>
          <p:cNvPr id="44036" name="Slide Number Placeholder 1">
            <a:extLst>
              <a:ext uri="{FF2B5EF4-FFF2-40B4-BE49-F238E27FC236}">
                <a16:creationId xmlns:a16="http://schemas.microsoft.com/office/drawing/2014/main" id="{00F47276-C0BD-4E0A-B16F-6614D8F4902C}"/>
              </a:ext>
            </a:extLst>
          </p:cNvPr>
          <p:cNvSpPr>
            <a:spLocks noGrp="1"/>
          </p:cNvSpPr>
          <p:nvPr>
            <p:ph type="sldNum" sz="quarter" idx="12"/>
          </p:nvPr>
        </p:nvSpPr>
        <p:spPr bwMode="auto">
          <a:xfrm>
            <a:off x="11123295"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5CD68327-E4CF-44F6-B11B-1C735CC3F527}" type="slidenum">
              <a:rPr lang="en-US" altLang="en-US" sz="1000">
                <a:solidFill>
                  <a:schemeClr val="bg1"/>
                </a:solidFill>
              </a:rPr>
              <a:pPr>
                <a:spcBef>
                  <a:spcPct val="0"/>
                </a:spcBef>
                <a:spcAft>
                  <a:spcPts val="600"/>
                </a:spcAft>
                <a:buFontTx/>
                <a:buNone/>
              </a:pPr>
              <a:t>13</a:t>
            </a:fld>
            <a:endParaRPr lang="en-US" altLang="en-US" sz="100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7929196B-5224-414C-A423-FCA908BE580A}"/>
              </a:ext>
            </a:extLst>
          </p:cNvPr>
          <p:cNvSpPr>
            <a:spLocks noGrp="1" noChangeArrowheads="1"/>
          </p:cNvSpPr>
          <p:nvPr>
            <p:ph type="title"/>
          </p:nvPr>
        </p:nvSpPr>
        <p:spPr>
          <a:xfrm>
            <a:off x="1552574" y="896111"/>
            <a:ext cx="9866540" cy="1358140"/>
          </a:xfrm>
        </p:spPr>
        <p:txBody>
          <a:bodyPr anchor="t">
            <a:normAutofit/>
          </a:bodyPr>
          <a:lstStyle/>
          <a:p>
            <a:pPr eaLnBrk="1" fontAlgn="auto" hangingPunct="1">
              <a:spcAft>
                <a:spcPts val="0"/>
              </a:spcAft>
              <a:defRPr/>
            </a:pPr>
            <a:r>
              <a:rPr lang="en-US"/>
              <a:t>Petition for Exception</a:t>
            </a:r>
          </a:p>
        </p:txBody>
      </p:sp>
      <p:sp>
        <p:nvSpPr>
          <p:cNvPr id="155651" name="Rectangle 3">
            <a:extLst>
              <a:ext uri="{FF2B5EF4-FFF2-40B4-BE49-F238E27FC236}">
                <a16:creationId xmlns:a16="http://schemas.microsoft.com/office/drawing/2014/main" id="{903CF45D-D00C-4089-BFD6-9EA4FAA7B0E9}"/>
              </a:ext>
            </a:extLst>
          </p:cNvPr>
          <p:cNvSpPr>
            <a:spLocks noGrp="1" noChangeArrowheads="1"/>
          </p:cNvSpPr>
          <p:nvPr>
            <p:ph sz="half" idx="15"/>
          </p:nvPr>
        </p:nvSpPr>
        <p:spPr>
          <a:xfrm>
            <a:off x="1552575" y="2481940"/>
            <a:ext cx="10027920" cy="3635831"/>
          </a:xfrm>
        </p:spPr>
        <p:txBody>
          <a:bodyPr rtlCol="0">
            <a:normAutofit/>
          </a:bodyPr>
          <a:lstStyle/>
          <a:p>
            <a:pPr marL="285750" indent="-285750" eaLnBrk="1" fontAlgn="auto" hangingPunct="1">
              <a:buFont typeface="Arial" panose="020B0604020202020204" pitchFamily="34" charset="0"/>
              <a:buChar char="•"/>
              <a:defRPr/>
            </a:pPr>
            <a:r>
              <a:rPr lang="en-US" altLang="en-US" dirty="0"/>
              <a:t>Filed when any UGS rules/procedures are not followed</a:t>
            </a:r>
          </a:p>
          <a:p>
            <a:pPr lvl="2">
              <a:defRPr/>
            </a:pPr>
            <a:r>
              <a:rPr lang="en-US" dirty="0">
                <a:hlinkClick r:id="rId2">
                  <a:extLst>
                    <a:ext uri="{A12FA001-AC4F-418D-AE19-62706E023703}">
                      <ahyp:hlinkClr xmlns:ahyp="http://schemas.microsoft.com/office/drawing/2018/hyperlinkcolor" val="tx"/>
                    </a:ext>
                  </a:extLst>
                </a:hlinkClick>
              </a:rPr>
              <a:t>http://gradschool.fiu.edu/facultystaff/#gradpolicies</a:t>
            </a:r>
            <a:endParaRPr lang="en-US" altLang="en-US" dirty="0"/>
          </a:p>
          <a:p>
            <a:pPr marL="285750" indent="-285750" eaLnBrk="1" fontAlgn="auto" hangingPunct="1">
              <a:buFont typeface="Arial" panose="020B0604020202020204" pitchFamily="34" charset="0"/>
              <a:buChar char="•"/>
              <a:defRPr/>
            </a:pPr>
            <a:r>
              <a:rPr lang="en-US" altLang="en-US" dirty="0"/>
              <a:t>Strong justifications are required</a:t>
            </a:r>
          </a:p>
          <a:p>
            <a:pPr marL="285750" indent="-285750" eaLnBrk="1" fontAlgn="auto" hangingPunct="1">
              <a:buFont typeface="Arial" panose="020B0604020202020204" pitchFamily="34" charset="0"/>
              <a:buChar char="•"/>
              <a:defRPr/>
            </a:pPr>
            <a:r>
              <a:rPr lang="en-US" altLang="en-US" dirty="0"/>
              <a:t>Requires approval from GPD/Chair, and Associate Dean of the College</a:t>
            </a:r>
          </a:p>
          <a:p>
            <a:pPr marL="285750" indent="-285750" eaLnBrk="1" fontAlgn="auto" hangingPunct="1">
              <a:buFont typeface="Arial" panose="020B0604020202020204" pitchFamily="34" charset="0"/>
              <a:buChar char="•"/>
              <a:defRPr/>
            </a:pPr>
            <a:r>
              <a:rPr lang="en-US" altLang="en-US" dirty="0"/>
              <a:t>Typical examples for petition</a:t>
            </a:r>
          </a:p>
          <a:p>
            <a:pPr lvl="2">
              <a:defRPr/>
            </a:pPr>
            <a:r>
              <a:rPr lang="en-US" altLang="en-US" dirty="0"/>
              <a:t>Taking less/more than required credits</a:t>
            </a:r>
          </a:p>
          <a:p>
            <a:pPr lvl="2">
              <a:defRPr/>
            </a:pPr>
            <a:r>
              <a:rPr lang="en-US" altLang="en-US" dirty="0"/>
              <a:t>Taking a leave of absence for one semester while under candidacy</a:t>
            </a:r>
          </a:p>
          <a:p>
            <a:pPr lvl="2">
              <a:defRPr/>
            </a:pPr>
            <a:r>
              <a:rPr lang="en-US" altLang="en-US" dirty="0"/>
              <a:t>Exceeding time limit for degree</a:t>
            </a:r>
          </a:p>
        </p:txBody>
      </p:sp>
      <p:sp>
        <p:nvSpPr>
          <p:cNvPr id="45060" name="Slide Number Placeholder 1">
            <a:extLst>
              <a:ext uri="{FF2B5EF4-FFF2-40B4-BE49-F238E27FC236}">
                <a16:creationId xmlns:a16="http://schemas.microsoft.com/office/drawing/2014/main" id="{6B5EE661-A83A-4F8A-B833-868756D0A576}"/>
              </a:ext>
            </a:extLst>
          </p:cNvPr>
          <p:cNvSpPr>
            <a:spLocks noGrp="1"/>
          </p:cNvSpPr>
          <p:nvPr>
            <p:ph type="sldNum" sz="quarter" idx="12"/>
          </p:nvPr>
        </p:nvSpPr>
        <p:spPr bwMode="auto">
          <a:xfrm>
            <a:off x="11123295"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DAA6B1C1-2AD7-485B-A9FA-105862103CC4}" type="slidenum">
              <a:rPr lang="en-US" altLang="en-US" sz="1000">
                <a:solidFill>
                  <a:schemeClr val="bg1"/>
                </a:solidFill>
              </a:rPr>
              <a:pPr>
                <a:spcBef>
                  <a:spcPct val="0"/>
                </a:spcBef>
                <a:spcAft>
                  <a:spcPts val="600"/>
                </a:spcAft>
                <a:buFontTx/>
                <a:buNone/>
              </a:pPr>
              <a:t>14</a:t>
            </a:fld>
            <a:endParaRPr lang="en-US" altLang="en-US" sz="10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CF207A9-799B-8835-F755-AA58D486E5F2}"/>
              </a:ext>
            </a:extLst>
          </p:cNvPr>
          <p:cNvSpPr>
            <a:spLocks noGrp="1"/>
          </p:cNvSpPr>
          <p:nvPr>
            <p:ph type="title"/>
          </p:nvPr>
        </p:nvSpPr>
        <p:spPr>
          <a:xfrm>
            <a:off x="3520440" y="896112"/>
            <a:ext cx="7889768" cy="775740"/>
          </a:xfrm>
        </p:spPr>
        <p:txBody>
          <a:bodyPr/>
          <a:lstStyle/>
          <a:p>
            <a:r>
              <a:rPr lang="en-US" dirty="0"/>
              <a:t>signatures</a:t>
            </a:r>
          </a:p>
        </p:txBody>
      </p:sp>
      <p:sp>
        <p:nvSpPr>
          <p:cNvPr id="14" name="Content Placeholder 3">
            <a:extLst>
              <a:ext uri="{FF2B5EF4-FFF2-40B4-BE49-F238E27FC236}">
                <a16:creationId xmlns:a16="http://schemas.microsoft.com/office/drawing/2014/main" id="{28A2671C-2870-D16C-27E2-95DFCAF896DF}"/>
              </a:ext>
            </a:extLst>
          </p:cNvPr>
          <p:cNvSpPr>
            <a:spLocks noGrp="1"/>
          </p:cNvSpPr>
          <p:nvPr>
            <p:ph sz="half" idx="1"/>
          </p:nvPr>
        </p:nvSpPr>
        <p:spPr>
          <a:xfrm>
            <a:off x="3411940" y="2047164"/>
            <a:ext cx="7994580" cy="4213108"/>
          </a:xfrm>
        </p:spPr>
        <p:txBody>
          <a:bodyPr/>
          <a:lstStyle/>
          <a:p>
            <a:pPr eaLnBrk="1" hangingPunct="1"/>
            <a:r>
              <a:rPr lang="en-US" altLang="en-US" dirty="0">
                <a:solidFill>
                  <a:schemeClr val="tx1"/>
                </a:solidFill>
              </a:rPr>
              <a:t>Committee members takes about two weeks</a:t>
            </a:r>
          </a:p>
          <a:p>
            <a:pPr lvl="1" eaLnBrk="1" hangingPunct="1"/>
            <a:r>
              <a:rPr lang="en-US" altLang="en-US" sz="1800" dirty="0">
                <a:solidFill>
                  <a:schemeClr val="tx1"/>
                </a:solidFill>
              </a:rPr>
              <a:t>Especially M3 &amp; ETD</a:t>
            </a:r>
          </a:p>
          <a:p>
            <a:pPr lvl="1" eaLnBrk="1" hangingPunct="1"/>
            <a:r>
              <a:rPr lang="en-US" altLang="en-US" sz="1800" dirty="0">
                <a:solidFill>
                  <a:schemeClr val="tx1"/>
                </a:solidFill>
              </a:rPr>
              <a:t>Student is responsible</a:t>
            </a:r>
          </a:p>
          <a:p>
            <a:pPr eaLnBrk="1" hangingPunct="1"/>
            <a:r>
              <a:rPr lang="en-US" altLang="en-US" dirty="0">
                <a:solidFill>
                  <a:schemeClr val="tx1"/>
                </a:solidFill>
              </a:rPr>
              <a:t>Chair/GPD signature takes a week</a:t>
            </a:r>
          </a:p>
          <a:p>
            <a:pPr lvl="1" eaLnBrk="1" hangingPunct="1"/>
            <a:r>
              <a:rPr lang="en-US" altLang="en-US" sz="1800" dirty="0">
                <a:solidFill>
                  <a:schemeClr val="tx1"/>
                </a:solidFill>
              </a:rPr>
              <a:t>If Dean’s signature is needed, submit two weeks before deadline</a:t>
            </a:r>
          </a:p>
          <a:p>
            <a:pPr lvl="1" eaLnBrk="1" hangingPunct="1"/>
            <a:r>
              <a:rPr lang="en-US" altLang="en-US" sz="1800" dirty="0">
                <a:solidFill>
                  <a:schemeClr val="tx1"/>
                </a:solidFill>
              </a:rPr>
              <a:t>Dept. will submit to Dean’s office, Laura Gimenez</a:t>
            </a:r>
            <a:endParaRPr lang="en-US" altLang="en-US" sz="600" dirty="0">
              <a:solidFill>
                <a:schemeClr val="tx1"/>
              </a:solidFill>
            </a:endParaRPr>
          </a:p>
          <a:p>
            <a:pPr eaLnBrk="1" hangingPunct="1"/>
            <a:r>
              <a:rPr lang="en-US" altLang="en-US" dirty="0">
                <a:solidFill>
                  <a:schemeClr val="tx1"/>
                </a:solidFill>
              </a:rPr>
              <a:t>ALL M Forms, MS Transfers, Course Inclusions, D-1R, petitions, etc.</a:t>
            </a:r>
          </a:p>
          <a:p>
            <a:pPr lvl="1" eaLnBrk="1" hangingPunct="1"/>
            <a:r>
              <a:rPr lang="en-US" altLang="en-US" sz="1800" dirty="0">
                <a:solidFill>
                  <a:schemeClr val="tx1"/>
                </a:solidFill>
              </a:rPr>
              <a:t>Submit to Saarah Hack, </a:t>
            </a:r>
            <a:r>
              <a:rPr lang="en-US" altLang="en-US" sz="1800" dirty="0">
                <a:solidFill>
                  <a:schemeClr val="tx1"/>
                </a:solidFill>
                <a:hlinkClick r:id="rId2"/>
              </a:rPr>
              <a:t>bhack@fiu.edu</a:t>
            </a:r>
            <a:r>
              <a:rPr lang="en-US" altLang="en-US" sz="1800" dirty="0">
                <a:solidFill>
                  <a:schemeClr val="tx1"/>
                </a:solidFill>
              </a:rPr>
              <a:t> </a:t>
            </a:r>
            <a:endParaRPr lang="en-US" dirty="0"/>
          </a:p>
        </p:txBody>
      </p:sp>
      <p:sp>
        <p:nvSpPr>
          <p:cNvPr id="5" name="Slide Number Placeholder 4">
            <a:extLst>
              <a:ext uri="{FF2B5EF4-FFF2-40B4-BE49-F238E27FC236}">
                <a16:creationId xmlns:a16="http://schemas.microsoft.com/office/drawing/2014/main" id="{8F3B3732-7B48-EC34-35BA-12CA4C1109E8}"/>
              </a:ext>
            </a:extLst>
          </p:cNvPr>
          <p:cNvSpPr>
            <a:spLocks noGrp="1"/>
          </p:cNvSpPr>
          <p:nvPr>
            <p:ph type="sldNum" sz="quarter" idx="12"/>
          </p:nvPr>
        </p:nvSpPr>
        <p:spPr>
          <a:xfrm>
            <a:off x="10949320" y="6356350"/>
            <a:ext cx="457200" cy="365125"/>
          </a:xfrm>
        </p:spPr>
        <p:txBody>
          <a:bodyPr anchor="ctr">
            <a:normAutofit/>
          </a:bodyPr>
          <a:lstStyle/>
          <a:p>
            <a:pPr>
              <a:spcAft>
                <a:spcPts val="600"/>
              </a:spcAft>
            </a:pPr>
            <a:fld id="{B5CEABB6-07DC-46E8-9B57-56EC44A396E5}" type="slidenum">
              <a:rPr lang="en-US" smtClean="0"/>
              <a:pPr>
                <a:spcAft>
                  <a:spcPts val="600"/>
                </a:spcAft>
              </a:pPr>
              <a:t>15</a:t>
            </a:fld>
            <a:endParaRPr lang="en-US"/>
          </a:p>
        </p:txBody>
      </p:sp>
    </p:spTree>
    <p:extLst>
      <p:ext uri="{BB962C8B-B14F-4D97-AF65-F5344CB8AC3E}">
        <p14:creationId xmlns:p14="http://schemas.microsoft.com/office/powerpoint/2010/main" val="1062120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812E399A-AC70-45BB-A87A-34BBE45658FD}"/>
              </a:ext>
            </a:extLst>
          </p:cNvPr>
          <p:cNvSpPr>
            <a:spLocks noGrp="1" noChangeArrowheads="1"/>
          </p:cNvSpPr>
          <p:nvPr>
            <p:ph type="title"/>
          </p:nvPr>
        </p:nvSpPr>
        <p:spPr>
          <a:xfrm>
            <a:off x="762001" y="896112"/>
            <a:ext cx="6589150" cy="1988706"/>
          </a:xfrm>
        </p:spPr>
        <p:txBody>
          <a:bodyPr anchor="t">
            <a:normAutofit/>
          </a:bodyPr>
          <a:lstStyle/>
          <a:p>
            <a:pPr eaLnBrk="1" fontAlgn="auto" hangingPunct="1">
              <a:spcAft>
                <a:spcPts val="0"/>
              </a:spcAft>
              <a:defRPr/>
            </a:pPr>
            <a:r>
              <a:rPr lang="en-US"/>
              <a:t>BS/MS Combined Degree Pathway</a:t>
            </a:r>
          </a:p>
        </p:txBody>
      </p:sp>
      <p:sp>
        <p:nvSpPr>
          <p:cNvPr id="32772" name="Slide Number Placeholder 1">
            <a:extLst>
              <a:ext uri="{FF2B5EF4-FFF2-40B4-BE49-F238E27FC236}">
                <a16:creationId xmlns:a16="http://schemas.microsoft.com/office/drawing/2014/main" id="{83826250-E6B8-43EB-9CF0-19462737BA23}"/>
              </a:ext>
            </a:extLst>
          </p:cNvPr>
          <p:cNvSpPr>
            <a:spLocks noGrp="1"/>
          </p:cNvSpPr>
          <p:nvPr>
            <p:ph type="sldNum" sz="quarter" idx="12"/>
          </p:nvPr>
        </p:nvSpPr>
        <p:spPr bwMode="auto">
          <a:xfrm>
            <a:off x="11274091" y="635508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2ABB0C8B-5A4F-4A7E-83C2-A35700B9E5A1}" type="slidenum">
              <a:rPr lang="en-US" altLang="en-US" sz="1000">
                <a:solidFill>
                  <a:schemeClr val="bg1"/>
                </a:solidFill>
              </a:rPr>
              <a:pPr>
                <a:spcBef>
                  <a:spcPct val="0"/>
                </a:spcBef>
                <a:spcAft>
                  <a:spcPts val="600"/>
                </a:spcAft>
                <a:buFontTx/>
                <a:buNone/>
              </a:pPr>
              <a:t>16</a:t>
            </a:fld>
            <a:endParaRPr lang="en-US" altLang="en-US" sz="1000">
              <a:solidFill>
                <a:schemeClr val="bg1"/>
              </a:solidFill>
            </a:endParaRPr>
          </a:p>
        </p:txBody>
      </p:sp>
      <p:sp>
        <p:nvSpPr>
          <p:cNvPr id="32771" name="Rectangle 3">
            <a:extLst>
              <a:ext uri="{FF2B5EF4-FFF2-40B4-BE49-F238E27FC236}">
                <a16:creationId xmlns:a16="http://schemas.microsoft.com/office/drawing/2014/main" id="{FD92ACAF-0402-41D1-8165-C4765505716D}"/>
              </a:ext>
            </a:extLst>
          </p:cNvPr>
          <p:cNvSpPr>
            <a:spLocks noGrp="1"/>
          </p:cNvSpPr>
          <p:nvPr>
            <p:ph sz="half" idx="14"/>
          </p:nvPr>
        </p:nvSpPr>
        <p:spPr>
          <a:xfrm>
            <a:off x="762001" y="2586251"/>
            <a:ext cx="6597372" cy="3768829"/>
          </a:xfrm>
        </p:spPr>
        <p:txBody>
          <a:bodyPr>
            <a:normAutofit/>
          </a:bodyPr>
          <a:lstStyle/>
          <a:p>
            <a:pPr marL="285750" indent="-285750" eaLnBrk="1" hangingPunct="1">
              <a:buFont typeface="Arial" panose="020B0604020202020204" pitchFamily="34" charset="0"/>
              <a:buChar char="•"/>
            </a:pPr>
            <a:r>
              <a:rPr lang="en-US" altLang="en-US" dirty="0"/>
              <a:t>Receipt of Formal Admission notice</a:t>
            </a:r>
          </a:p>
          <a:p>
            <a:pPr marL="285750" indent="-285750" eaLnBrk="1" hangingPunct="1">
              <a:buFont typeface="Arial" panose="020B0604020202020204" pitchFamily="34" charset="0"/>
              <a:buChar char="•"/>
            </a:pPr>
            <a:r>
              <a:rPr lang="en-US" altLang="en-US" dirty="0"/>
              <a:t>Up to 9 graduate credits used towards BS electives can be counted/transferred toward MS requirements</a:t>
            </a:r>
          </a:p>
          <a:p>
            <a:pPr lvl="1" eaLnBrk="1" hangingPunct="1"/>
            <a:r>
              <a:rPr lang="en-US" altLang="en-US" b="1" dirty="0"/>
              <a:t>Graduate course(s) grade B or higher</a:t>
            </a:r>
          </a:p>
          <a:p>
            <a:pPr lvl="1" eaLnBrk="1" hangingPunct="1"/>
            <a:r>
              <a:rPr lang="en-US" altLang="en-US" b="1" dirty="0"/>
              <a:t>Credit Inclusion form required</a:t>
            </a:r>
          </a:p>
          <a:p>
            <a:pPr marL="285750" indent="-285750" eaLnBrk="1" hangingPunct="1">
              <a:buFont typeface="Arial" panose="020B0604020202020204" pitchFamily="34" charset="0"/>
              <a:buChar char="•"/>
            </a:pPr>
            <a:r>
              <a:rPr lang="en-US" altLang="en-US" dirty="0"/>
              <a:t>Student needs to graduate within one year after receiving BS degree</a:t>
            </a:r>
          </a:p>
          <a:p>
            <a:pPr marL="285750" indent="-285750" eaLnBrk="1" hangingPunct="1">
              <a:buFont typeface="Arial" panose="020B0604020202020204" pitchFamily="34" charset="0"/>
              <a:buChar char="•"/>
            </a:pPr>
            <a:r>
              <a:rPr lang="en-US" altLang="en-US" dirty="0"/>
              <a:t>Status change to MS after BS degree is received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2379-C841-A665-4A9B-8B92EB13637C}"/>
              </a:ext>
            </a:extLst>
          </p:cNvPr>
          <p:cNvSpPr>
            <a:spLocks noGrp="1"/>
          </p:cNvSpPr>
          <p:nvPr>
            <p:ph type="title"/>
          </p:nvPr>
        </p:nvSpPr>
        <p:spPr>
          <a:xfrm>
            <a:off x="762001" y="896112"/>
            <a:ext cx="6589150" cy="1512718"/>
          </a:xfrm>
        </p:spPr>
        <p:txBody>
          <a:bodyPr/>
          <a:lstStyle/>
          <a:p>
            <a:r>
              <a:rPr lang="en-US" dirty="0"/>
              <a:t>MS </a:t>
            </a:r>
            <a:r>
              <a:rPr lang="en-US" dirty="0" err="1"/>
              <a:t>en</a:t>
            </a:r>
            <a:r>
              <a:rPr lang="en-US" dirty="0"/>
              <a:t> Route for PhD Candidates</a:t>
            </a:r>
          </a:p>
        </p:txBody>
      </p:sp>
      <p:sp>
        <p:nvSpPr>
          <p:cNvPr id="3" name="Slide Number Placeholder 2">
            <a:extLst>
              <a:ext uri="{FF2B5EF4-FFF2-40B4-BE49-F238E27FC236}">
                <a16:creationId xmlns:a16="http://schemas.microsoft.com/office/drawing/2014/main" id="{5B94A4BF-B70D-431C-E83A-FA01CD842514}"/>
              </a:ext>
            </a:extLst>
          </p:cNvPr>
          <p:cNvSpPr>
            <a:spLocks noGrp="1"/>
          </p:cNvSpPr>
          <p:nvPr>
            <p:ph type="sldNum" sz="quarter" idx="12"/>
          </p:nvPr>
        </p:nvSpPr>
        <p:spPr/>
        <p:txBody>
          <a:bodyPr/>
          <a:lstStyle/>
          <a:p>
            <a:fld id="{B5CEABB6-07DC-46E8-9B57-56EC44A396E5}" type="slidenum">
              <a:rPr lang="en-US" smtClean="0"/>
              <a:pPr/>
              <a:t>17</a:t>
            </a:fld>
            <a:endParaRPr lang="en-US" dirty="0"/>
          </a:p>
        </p:txBody>
      </p:sp>
      <p:sp>
        <p:nvSpPr>
          <p:cNvPr id="4" name="Content Placeholder 3">
            <a:extLst>
              <a:ext uri="{FF2B5EF4-FFF2-40B4-BE49-F238E27FC236}">
                <a16:creationId xmlns:a16="http://schemas.microsoft.com/office/drawing/2014/main" id="{DBC7C7AF-A68F-4B90-C764-835A4985070E}"/>
              </a:ext>
            </a:extLst>
          </p:cNvPr>
          <p:cNvSpPr>
            <a:spLocks noGrp="1"/>
          </p:cNvSpPr>
          <p:nvPr>
            <p:ph sz="half" idx="14"/>
          </p:nvPr>
        </p:nvSpPr>
        <p:spPr>
          <a:xfrm>
            <a:off x="762001" y="2647666"/>
            <a:ext cx="6597372" cy="3707414"/>
          </a:xfrm>
        </p:spPr>
        <p:txBody>
          <a:bodyPr/>
          <a:lstStyle/>
          <a:p>
            <a:pPr marL="285750" indent="-285750">
              <a:buFont typeface="Arial" panose="020B0604020202020204" pitchFamily="34" charset="0"/>
              <a:buChar char="•"/>
            </a:pPr>
            <a:r>
              <a:rPr lang="en-US" dirty="0"/>
              <a:t>Must have approved D3 form with UGS</a:t>
            </a:r>
          </a:p>
          <a:p>
            <a:pPr marL="285750" indent="-285750">
              <a:buFont typeface="Arial" panose="020B0604020202020204" pitchFamily="34" charset="0"/>
              <a:buChar char="•"/>
            </a:pPr>
            <a:r>
              <a:rPr lang="en-US" dirty="0"/>
              <a:t>Satisfied the requirements for MS in Civil or Environmental Engineering</a:t>
            </a:r>
          </a:p>
          <a:p>
            <a:pPr marL="742950" lvl="1" indent="-285750"/>
            <a:r>
              <a:rPr lang="en-US" dirty="0"/>
              <a:t>30 graduate credits with grade B or above</a:t>
            </a:r>
          </a:p>
          <a:p>
            <a:pPr marL="742950" lvl="1" indent="-285750"/>
            <a:r>
              <a:rPr lang="en-US" dirty="0"/>
              <a:t>Core course requirements</a:t>
            </a:r>
          </a:p>
          <a:p>
            <a:pPr marL="285750" indent="-285750">
              <a:buFont typeface="Arial" panose="020B0604020202020204" pitchFamily="34" charset="0"/>
              <a:buChar char="•"/>
            </a:pPr>
            <a:r>
              <a:rPr lang="en-US" dirty="0"/>
              <a:t>Courses to be counted in the MS </a:t>
            </a:r>
            <a:r>
              <a:rPr lang="en-US" dirty="0" err="1"/>
              <a:t>en</a:t>
            </a:r>
            <a:r>
              <a:rPr lang="en-US" dirty="0"/>
              <a:t> route must have been taken at FIU. Transfer credits cannot be used for MS </a:t>
            </a:r>
            <a:r>
              <a:rPr lang="en-US" dirty="0" err="1"/>
              <a:t>en</a:t>
            </a:r>
            <a:r>
              <a:rPr lang="en-US" dirty="0"/>
              <a:t> route.</a:t>
            </a:r>
          </a:p>
          <a:p>
            <a:pPr marL="285750" indent="-285750">
              <a:buFont typeface="Arial" panose="020B0604020202020204" pitchFamily="34" charset="0"/>
              <a:buChar char="•"/>
            </a:pPr>
            <a:r>
              <a:rPr lang="en-US" dirty="0"/>
              <a:t>Dean’s Office compile a list of potentially eligible students.</a:t>
            </a:r>
          </a:p>
        </p:txBody>
      </p:sp>
    </p:spTree>
    <p:extLst>
      <p:ext uri="{BB962C8B-B14F-4D97-AF65-F5344CB8AC3E}">
        <p14:creationId xmlns:p14="http://schemas.microsoft.com/office/powerpoint/2010/main" val="3938384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1C5DE03-81FC-437E-A356-CF6F6E204736}"/>
              </a:ext>
            </a:extLst>
          </p:cNvPr>
          <p:cNvSpPr>
            <a:spLocks noGrp="1" noChangeArrowheads="1"/>
          </p:cNvSpPr>
          <p:nvPr>
            <p:ph type="title"/>
          </p:nvPr>
        </p:nvSpPr>
        <p:spPr>
          <a:xfrm>
            <a:off x="3433091" y="750627"/>
            <a:ext cx="8290336" cy="921224"/>
          </a:xfrm>
        </p:spPr>
        <p:txBody>
          <a:bodyPr vert="horz" lIns="91440" tIns="45720" rIns="91440" bIns="45720" rtlCol="0" anchor="t" anchorCtr="0">
            <a:normAutofit/>
          </a:bodyPr>
          <a:lstStyle/>
          <a:p>
            <a:pPr fontAlgn="auto">
              <a:spcAft>
                <a:spcPts val="0"/>
              </a:spcAft>
              <a:defRPr/>
            </a:pPr>
            <a:r>
              <a:rPr lang="en-US" b="1" kern="1200" cap="all" baseline="0" dirty="0">
                <a:latin typeface="+mj-lt"/>
                <a:ea typeface="+mj-ea"/>
                <a:cs typeface="+mj-cs"/>
              </a:rPr>
              <a:t>Class registration</a:t>
            </a:r>
          </a:p>
        </p:txBody>
      </p:sp>
      <p:sp>
        <p:nvSpPr>
          <p:cNvPr id="49155" name="Rectangle 1">
            <a:extLst>
              <a:ext uri="{FF2B5EF4-FFF2-40B4-BE49-F238E27FC236}">
                <a16:creationId xmlns:a16="http://schemas.microsoft.com/office/drawing/2014/main" id="{A80F3447-6045-41D2-AF9B-CE2E5DCAD14E}"/>
              </a:ext>
            </a:extLst>
          </p:cNvPr>
          <p:cNvSpPr>
            <a:spLocks noChangeArrowheads="1"/>
          </p:cNvSpPr>
          <p:nvPr/>
        </p:nvSpPr>
        <p:spPr bwMode="auto">
          <a:xfrm>
            <a:off x="3575713" y="1821976"/>
            <a:ext cx="7977117" cy="44382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nSpc>
                <a:spcPts val="2000"/>
              </a:lnSpc>
              <a:spcBef>
                <a:spcPts val="0"/>
              </a:spcBef>
              <a:spcAft>
                <a:spcPts val="1200"/>
              </a:spcAft>
              <a:buFont typeface="Arial" panose="020B0604020202020204" pitchFamily="34" charset="0"/>
              <a:buNone/>
            </a:pPr>
            <a:endParaRPr lang="en-US" altLang="zh-CN" sz="1800" dirty="0">
              <a:solidFill>
                <a:schemeClr val="tx1"/>
              </a:solidFill>
              <a:latin typeface="+mn-lt"/>
            </a:endParaRPr>
          </a:p>
        </p:txBody>
      </p:sp>
      <p:sp>
        <p:nvSpPr>
          <p:cNvPr id="49156" name="Slide Number Placeholder 1">
            <a:extLst>
              <a:ext uri="{FF2B5EF4-FFF2-40B4-BE49-F238E27FC236}">
                <a16:creationId xmlns:a16="http://schemas.microsoft.com/office/drawing/2014/main" id="{5D6C33AC-0762-42B7-BDDC-E440BF7C139D}"/>
              </a:ext>
            </a:extLst>
          </p:cNvPr>
          <p:cNvSpPr>
            <a:spLocks noGrp="1"/>
          </p:cNvSpPr>
          <p:nvPr>
            <p:ph type="sldNum" sz="quarter" idx="12"/>
          </p:nvPr>
        </p:nvSpPr>
        <p:spPr bwMode="auto">
          <a:xfrm>
            <a:off x="10949320"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614D2BCE-25CB-4BF3-A2C4-D106389094BB}" type="slidenum">
              <a:rPr lang="en-US" altLang="en-US" sz="1000">
                <a:solidFill>
                  <a:schemeClr val="tx1">
                    <a:lumMod val="75000"/>
                    <a:lumOff val="25000"/>
                  </a:schemeClr>
                </a:solidFill>
                <a:latin typeface="+mn-lt"/>
              </a:rPr>
              <a:pPr>
                <a:spcBef>
                  <a:spcPct val="0"/>
                </a:spcBef>
                <a:spcAft>
                  <a:spcPts val="600"/>
                </a:spcAft>
                <a:buFontTx/>
                <a:buNone/>
              </a:pPr>
              <a:t>18</a:t>
            </a:fld>
            <a:endParaRPr lang="en-US" altLang="en-US" sz="1000">
              <a:solidFill>
                <a:schemeClr val="tx1">
                  <a:lumMod val="75000"/>
                  <a:lumOff val="25000"/>
                </a:schemeClr>
              </a:solidFill>
              <a:latin typeface="+mn-lt"/>
            </a:endParaRPr>
          </a:p>
        </p:txBody>
      </p:sp>
      <p:sp>
        <p:nvSpPr>
          <p:cNvPr id="3" name="TextBox 2">
            <a:extLst>
              <a:ext uri="{FF2B5EF4-FFF2-40B4-BE49-F238E27FC236}">
                <a16:creationId xmlns:a16="http://schemas.microsoft.com/office/drawing/2014/main" id="{42BB50F7-8460-9025-EEBB-503A38EFFD76}"/>
              </a:ext>
            </a:extLst>
          </p:cNvPr>
          <p:cNvSpPr txBox="1"/>
          <p:nvPr/>
        </p:nvSpPr>
        <p:spPr>
          <a:xfrm>
            <a:off x="3492121" y="1890486"/>
            <a:ext cx="8290335" cy="4053417"/>
          </a:xfrm>
          <a:prstGeom prst="rect">
            <a:avLst/>
          </a:prstGeom>
          <a:noFill/>
        </p:spPr>
        <p:txBody>
          <a:bodyPr wrap="square">
            <a:spAutoFit/>
          </a:bodyPr>
          <a:lstStyle/>
          <a:p>
            <a:pPr marL="342900" indent="-342900" eaLnBrk="1" hangingPunct="1">
              <a:lnSpc>
                <a:spcPct val="90000"/>
              </a:lnSpc>
              <a:buFont typeface="Arial" panose="020B0604020202020204" pitchFamily="34" charset="0"/>
              <a:buChar char="•"/>
            </a:pPr>
            <a:r>
              <a:rPr lang="en-US" altLang="en-US" sz="2200" dirty="0"/>
              <a:t>Update Program of Study with courses taken and grades earned</a:t>
            </a:r>
          </a:p>
          <a:p>
            <a:pPr marL="342900" indent="-342900" eaLnBrk="1" hangingPunct="1">
              <a:lnSpc>
                <a:spcPct val="90000"/>
              </a:lnSpc>
              <a:buFont typeface="Arial" panose="020B0604020202020204" pitchFamily="34" charset="0"/>
              <a:buChar char="•"/>
            </a:pPr>
            <a:r>
              <a:rPr lang="en-US" altLang="en-US" sz="2200" dirty="0"/>
              <a:t>Determine which core course or degree requirements have not been met</a:t>
            </a:r>
          </a:p>
          <a:p>
            <a:pPr marL="342900" indent="-342900" eaLnBrk="1" hangingPunct="1">
              <a:lnSpc>
                <a:spcPct val="90000"/>
              </a:lnSpc>
              <a:buFont typeface="Arial" panose="020B0604020202020204" pitchFamily="34" charset="0"/>
              <a:buChar char="•"/>
            </a:pPr>
            <a:r>
              <a:rPr lang="en-US" altLang="en-US" sz="2200" dirty="0"/>
              <a:t>Review the class schedule (</a:t>
            </a:r>
            <a:r>
              <a:rPr lang="en-US" altLang="en-US" sz="2200" dirty="0">
                <a:hlinkClick r:id="rId2"/>
              </a:rPr>
              <a:t>https://cee.fiu.edu/resources/students/class-schedules</a:t>
            </a:r>
            <a:r>
              <a:rPr lang="en-US" altLang="en-US" sz="2200" dirty="0"/>
              <a:t>)</a:t>
            </a:r>
          </a:p>
          <a:p>
            <a:pPr marL="342900" indent="-342900" eaLnBrk="1" hangingPunct="1">
              <a:lnSpc>
                <a:spcPct val="90000"/>
              </a:lnSpc>
              <a:buFont typeface="Arial" panose="020B0604020202020204" pitchFamily="34" charset="0"/>
              <a:buChar char="•"/>
            </a:pPr>
            <a:r>
              <a:rPr lang="en-US" altLang="en-US" sz="2200" dirty="0"/>
              <a:t>Make appointment to see the major advisor, email the advisor, or call the advisor with the above information</a:t>
            </a:r>
          </a:p>
          <a:p>
            <a:pPr marL="342900" indent="-342900" eaLnBrk="1" hangingPunct="1">
              <a:lnSpc>
                <a:spcPct val="90000"/>
              </a:lnSpc>
              <a:buFont typeface="Arial" panose="020B0604020202020204" pitchFamily="34" charset="0"/>
              <a:buChar char="•"/>
            </a:pPr>
            <a:r>
              <a:rPr lang="en-US" altLang="en-US" sz="2200" dirty="0"/>
              <a:t>Have major advisor approve or modify course selection</a:t>
            </a:r>
          </a:p>
          <a:p>
            <a:pPr marL="342900" indent="-342900" eaLnBrk="1" hangingPunct="1">
              <a:lnSpc>
                <a:spcPct val="90000"/>
              </a:lnSpc>
              <a:buFont typeface="Arial" panose="020B0604020202020204" pitchFamily="34" charset="0"/>
              <a:buChar char="•"/>
            </a:pPr>
            <a:r>
              <a:rPr lang="en-US" altLang="en-US" sz="2200" dirty="0"/>
              <a:t>Register online via </a:t>
            </a:r>
            <a:r>
              <a:rPr lang="en-US" altLang="en-US" sz="2200" dirty="0" err="1"/>
              <a:t>PantherSoft</a:t>
            </a:r>
            <a:r>
              <a:rPr lang="en-US" altLang="en-US" sz="2200" dirty="0"/>
              <a:t> (my.fiu.edu)</a:t>
            </a:r>
          </a:p>
          <a:p>
            <a:pPr eaLnBrk="1" hangingPunct="1">
              <a:lnSpc>
                <a:spcPct val="90000"/>
              </a:lnSpc>
            </a:pPr>
            <a:endParaRPr lang="en-US" altLang="en-US" sz="2200" dirty="0"/>
          </a:p>
          <a:p>
            <a:pPr eaLnBrk="1" hangingPunct="1">
              <a:lnSpc>
                <a:spcPct val="90000"/>
              </a:lnSpc>
            </a:pPr>
            <a:r>
              <a:rPr lang="en-US" altLang="en-US" sz="2200" dirty="0"/>
              <a:t>How to register:</a:t>
            </a:r>
          </a:p>
          <a:p>
            <a:pPr lvl="1" eaLnBrk="1" hangingPunct="1">
              <a:lnSpc>
                <a:spcPct val="90000"/>
              </a:lnSpc>
            </a:pPr>
            <a:r>
              <a:rPr lang="en-US" altLang="en-US" sz="2200" dirty="0">
                <a:hlinkClick r:id="rId3">
                  <a:extLst>
                    <a:ext uri="{A12FA001-AC4F-418D-AE19-62706E023703}">
                      <ahyp:hlinkClr xmlns:ahyp="http://schemas.microsoft.com/office/drawing/2018/hyperlinkcolor" val="tx"/>
                    </a:ext>
                  </a:extLst>
                </a:hlinkClick>
              </a:rPr>
              <a:t>https://onestop.fiu.edu/classes/register-for-classes/</a:t>
            </a:r>
            <a:endParaRPr lang="en-US" altLang="en-US" sz="2200" dirty="0"/>
          </a:p>
        </p:txBody>
      </p:sp>
    </p:spTree>
    <p:extLst>
      <p:ext uri="{BB962C8B-B14F-4D97-AF65-F5344CB8AC3E}">
        <p14:creationId xmlns:p14="http://schemas.microsoft.com/office/powerpoint/2010/main" val="3226612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36DEB-70D4-4868-8E5E-C0E924F06E2A}"/>
              </a:ext>
            </a:extLst>
          </p:cNvPr>
          <p:cNvSpPr>
            <a:spLocks noGrp="1"/>
          </p:cNvSpPr>
          <p:nvPr>
            <p:ph type="title"/>
          </p:nvPr>
        </p:nvSpPr>
        <p:spPr>
          <a:xfrm>
            <a:off x="3520440" y="896112"/>
            <a:ext cx="7889768" cy="789388"/>
          </a:xfrm>
        </p:spPr>
        <p:txBody>
          <a:bodyPr/>
          <a:lstStyle/>
          <a:p>
            <a:r>
              <a:rPr lang="en-US" dirty="0"/>
              <a:t>Beyond Advising Holds</a:t>
            </a:r>
          </a:p>
        </p:txBody>
      </p:sp>
      <p:sp>
        <p:nvSpPr>
          <p:cNvPr id="4" name="Content Placeholder 3">
            <a:extLst>
              <a:ext uri="{FF2B5EF4-FFF2-40B4-BE49-F238E27FC236}">
                <a16:creationId xmlns:a16="http://schemas.microsoft.com/office/drawing/2014/main" id="{29BEB309-B807-308C-3EE6-96E836B918DE}"/>
              </a:ext>
            </a:extLst>
          </p:cNvPr>
          <p:cNvSpPr>
            <a:spLocks noGrp="1"/>
          </p:cNvSpPr>
          <p:nvPr>
            <p:ph sz="half" idx="1"/>
          </p:nvPr>
        </p:nvSpPr>
        <p:spPr>
          <a:xfrm>
            <a:off x="3643952" y="1835624"/>
            <a:ext cx="7762568" cy="4424647"/>
          </a:xfrm>
        </p:spPr>
        <p:txBody>
          <a:bodyPr/>
          <a:lstStyle/>
          <a:p>
            <a:pPr marL="285750" indent="-285750" eaLnBrk="1" fontAlgn="auto" hangingPunct="1">
              <a:lnSpc>
                <a:spcPct val="110000"/>
              </a:lnSpc>
              <a:spcAft>
                <a:spcPts val="0"/>
              </a:spcAft>
              <a:buFont typeface="Arial" panose="020B0604020202020204" pitchFamily="34" charset="0"/>
              <a:buChar char="•"/>
              <a:defRPr/>
            </a:pPr>
            <a:r>
              <a:rPr lang="en-US" altLang="en-US" sz="2400" dirty="0">
                <a:solidFill>
                  <a:schemeClr val="tx1"/>
                </a:solidFill>
              </a:rPr>
              <a:t>Special student hold</a:t>
            </a:r>
          </a:p>
          <a:p>
            <a:pPr marL="285750" indent="-285750" eaLnBrk="1" fontAlgn="auto" hangingPunct="1">
              <a:lnSpc>
                <a:spcPct val="110000"/>
              </a:lnSpc>
              <a:spcAft>
                <a:spcPts val="0"/>
              </a:spcAft>
              <a:buFont typeface="Arial" panose="020B0604020202020204" pitchFamily="34" charset="0"/>
              <a:buChar char="•"/>
              <a:defRPr/>
            </a:pPr>
            <a:r>
              <a:rPr lang="en-US" altLang="en-US" sz="2400" dirty="0">
                <a:solidFill>
                  <a:schemeClr val="tx1"/>
                </a:solidFill>
              </a:rPr>
              <a:t>Financial hold</a:t>
            </a:r>
          </a:p>
          <a:p>
            <a:pPr marL="285750" indent="-285750" eaLnBrk="1" fontAlgn="auto" hangingPunct="1">
              <a:lnSpc>
                <a:spcPct val="110000"/>
              </a:lnSpc>
              <a:spcAft>
                <a:spcPts val="0"/>
              </a:spcAft>
              <a:buFont typeface="Arial" panose="020B0604020202020204" pitchFamily="34" charset="0"/>
              <a:buChar char="•"/>
              <a:defRPr/>
            </a:pPr>
            <a:r>
              <a:rPr lang="en-US" altLang="en-US" sz="2400" dirty="0">
                <a:solidFill>
                  <a:schemeClr val="tx1"/>
                </a:solidFill>
              </a:rPr>
              <a:t>Immunization hold</a:t>
            </a:r>
          </a:p>
          <a:p>
            <a:pPr marL="285750" indent="-285750" eaLnBrk="1" fontAlgn="auto" hangingPunct="1">
              <a:lnSpc>
                <a:spcPct val="110000"/>
              </a:lnSpc>
              <a:spcAft>
                <a:spcPts val="0"/>
              </a:spcAft>
              <a:buFont typeface="Arial" panose="020B0604020202020204" pitchFamily="34" charset="0"/>
              <a:buChar char="•"/>
              <a:defRPr/>
            </a:pPr>
            <a:r>
              <a:rPr lang="en-US" altLang="en-US" sz="2400" dirty="0">
                <a:solidFill>
                  <a:schemeClr val="tx1"/>
                </a:solidFill>
              </a:rPr>
              <a:t>Admission holds – applied when an admission condition is not met</a:t>
            </a:r>
          </a:p>
          <a:p>
            <a:pPr lvl="2">
              <a:lnSpc>
                <a:spcPct val="110000"/>
              </a:lnSpc>
              <a:spcAft>
                <a:spcPts val="0"/>
              </a:spcAft>
              <a:defRPr/>
            </a:pPr>
            <a:r>
              <a:rPr lang="en-US" altLang="en-US" sz="2400" dirty="0">
                <a:solidFill>
                  <a:schemeClr val="tx1">
                    <a:lumMod val="85000"/>
                    <a:lumOff val="15000"/>
                  </a:schemeClr>
                </a:solidFill>
              </a:rPr>
              <a:t>Submit final degree proof and Diploma(s)</a:t>
            </a:r>
          </a:p>
          <a:p>
            <a:pPr lvl="2">
              <a:lnSpc>
                <a:spcPct val="110000"/>
              </a:lnSpc>
              <a:spcAft>
                <a:spcPts val="0"/>
              </a:spcAft>
              <a:defRPr/>
            </a:pPr>
            <a:r>
              <a:rPr lang="en-US" altLang="en-US" sz="2400" dirty="0">
                <a:solidFill>
                  <a:schemeClr val="tx1">
                    <a:lumMod val="85000"/>
                    <a:lumOff val="15000"/>
                  </a:schemeClr>
                </a:solidFill>
              </a:rPr>
              <a:t>Submit official transcripts/NACES evaluation</a:t>
            </a:r>
          </a:p>
          <a:p>
            <a:pPr marL="285750" indent="-285750" eaLnBrk="1" fontAlgn="auto" hangingPunct="1">
              <a:lnSpc>
                <a:spcPct val="110000"/>
              </a:lnSpc>
              <a:spcAft>
                <a:spcPts val="0"/>
              </a:spcAft>
              <a:buFont typeface="Arial" panose="020B0604020202020204" pitchFamily="34" charset="0"/>
              <a:buChar char="•"/>
              <a:defRPr/>
            </a:pPr>
            <a:r>
              <a:rPr lang="en-US" altLang="en-US" sz="2400" dirty="0">
                <a:solidFill>
                  <a:schemeClr val="tx1"/>
                </a:solidFill>
              </a:rPr>
              <a:t>Department only removes Advising Hold</a:t>
            </a:r>
          </a:p>
          <a:p>
            <a:pPr marL="285750" indent="-285750" eaLnBrk="1" fontAlgn="auto" hangingPunct="1">
              <a:lnSpc>
                <a:spcPct val="110000"/>
              </a:lnSpc>
              <a:spcAft>
                <a:spcPts val="0"/>
              </a:spcAft>
              <a:buFont typeface="Arial" panose="020B0604020202020204" pitchFamily="34" charset="0"/>
              <a:buChar char="•"/>
              <a:defRPr/>
            </a:pPr>
            <a:r>
              <a:rPr lang="en-US" altLang="en-US" sz="2400" dirty="0">
                <a:solidFill>
                  <a:schemeClr val="tx1"/>
                </a:solidFill>
              </a:rPr>
              <a:t>For admission holds, contact the Admissions Office</a:t>
            </a:r>
          </a:p>
          <a:p>
            <a:endParaRPr lang="en-US" dirty="0"/>
          </a:p>
        </p:txBody>
      </p:sp>
      <p:sp>
        <p:nvSpPr>
          <p:cNvPr id="5" name="Slide Number Placeholder 4">
            <a:extLst>
              <a:ext uri="{FF2B5EF4-FFF2-40B4-BE49-F238E27FC236}">
                <a16:creationId xmlns:a16="http://schemas.microsoft.com/office/drawing/2014/main" id="{07E772DA-0256-C4EF-8E4C-FA31E8601A04}"/>
              </a:ext>
            </a:extLst>
          </p:cNvPr>
          <p:cNvSpPr>
            <a:spLocks noGrp="1"/>
          </p:cNvSpPr>
          <p:nvPr>
            <p:ph type="sldNum" sz="quarter" idx="12"/>
          </p:nvPr>
        </p:nvSpPr>
        <p:spPr/>
        <p:txBody>
          <a:bodyPr/>
          <a:lstStyle/>
          <a:p>
            <a:fld id="{B5CEABB6-07DC-46E8-9B57-56EC44A396E5}" type="slidenum">
              <a:rPr lang="en-US" smtClean="0"/>
              <a:pPr/>
              <a:t>19</a:t>
            </a:fld>
            <a:endParaRPr lang="en-US" dirty="0"/>
          </a:p>
        </p:txBody>
      </p:sp>
    </p:spTree>
    <p:extLst>
      <p:ext uri="{BB962C8B-B14F-4D97-AF65-F5344CB8AC3E}">
        <p14:creationId xmlns:p14="http://schemas.microsoft.com/office/powerpoint/2010/main" val="2256293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933950" y="429461"/>
            <a:ext cx="6343650" cy="2668463"/>
          </a:xfrm>
        </p:spPr>
        <p:txBody>
          <a:bodyPr>
            <a:normAutofit/>
          </a:bodyPr>
          <a:lstStyle/>
          <a:p>
            <a:r>
              <a:rPr lang="en-US" dirty="0"/>
              <a:t>Agenda</a:t>
            </a:r>
            <a:endParaRPr lang="en-ZA"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938713" y="3300413"/>
            <a:ext cx="6338887" cy="2668587"/>
          </a:xfrm>
        </p:spPr>
        <p:txBody>
          <a:bodyPr>
            <a:normAutofit lnSpcReduction="10000"/>
          </a:bodyPr>
          <a:lstStyle/>
          <a:p>
            <a:r>
              <a:rPr lang="en-US" dirty="0"/>
              <a:t>Introduction</a:t>
            </a:r>
          </a:p>
          <a:p>
            <a:r>
              <a:rPr lang="en-US" dirty="0"/>
              <a:t>MS Program Timeline &amp; Requirements</a:t>
            </a:r>
          </a:p>
          <a:p>
            <a:r>
              <a:rPr lang="en-US" dirty="0"/>
              <a:t>PhD Program Timeline &amp; Requirements</a:t>
            </a:r>
          </a:p>
          <a:p>
            <a:r>
              <a:rPr lang="en-US" dirty="0"/>
              <a:t>Forms</a:t>
            </a:r>
          </a:p>
          <a:p>
            <a:r>
              <a:rPr lang="en-US" dirty="0"/>
              <a:t>Resources</a:t>
            </a:r>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EE31-9D1A-3DAE-3893-1843B56C8746}"/>
              </a:ext>
            </a:extLst>
          </p:cNvPr>
          <p:cNvSpPr>
            <a:spLocks noGrp="1"/>
          </p:cNvSpPr>
          <p:nvPr>
            <p:ph type="title"/>
          </p:nvPr>
        </p:nvSpPr>
        <p:spPr>
          <a:xfrm>
            <a:off x="3520440" y="896111"/>
            <a:ext cx="7889768" cy="1280707"/>
          </a:xfrm>
        </p:spPr>
        <p:txBody>
          <a:bodyPr>
            <a:normAutofit fontScale="90000"/>
          </a:bodyPr>
          <a:lstStyle/>
          <a:p>
            <a:r>
              <a:rPr lang="en-US" dirty="0"/>
              <a:t>Maintaining Student Status</a:t>
            </a:r>
          </a:p>
        </p:txBody>
      </p:sp>
      <p:sp>
        <p:nvSpPr>
          <p:cNvPr id="4" name="Content Placeholder 3">
            <a:extLst>
              <a:ext uri="{FF2B5EF4-FFF2-40B4-BE49-F238E27FC236}">
                <a16:creationId xmlns:a16="http://schemas.microsoft.com/office/drawing/2014/main" id="{68ADF64C-F5A4-FDCF-47A7-035E7676F49B}"/>
              </a:ext>
            </a:extLst>
          </p:cNvPr>
          <p:cNvSpPr>
            <a:spLocks noGrp="1"/>
          </p:cNvSpPr>
          <p:nvPr>
            <p:ph sz="half" idx="1"/>
          </p:nvPr>
        </p:nvSpPr>
        <p:spPr>
          <a:xfrm>
            <a:off x="3671248" y="2238234"/>
            <a:ext cx="7735272" cy="4022038"/>
          </a:xfrm>
        </p:spPr>
        <p:txBody>
          <a:bodyPr>
            <a:normAutofit fontScale="70000" lnSpcReduction="20000"/>
          </a:bodyPr>
          <a:lstStyle/>
          <a:p>
            <a:pPr marL="457200" indent="-457200" eaLnBrk="1" fontAlgn="auto" hangingPunct="1">
              <a:lnSpc>
                <a:spcPct val="110000"/>
              </a:lnSpc>
              <a:spcAft>
                <a:spcPts val="0"/>
              </a:spcAft>
              <a:buFont typeface="Arial" panose="020B0604020202020204" pitchFamily="34" charset="0"/>
              <a:buChar char="•"/>
              <a:defRPr/>
            </a:pPr>
            <a:r>
              <a:rPr lang="en-US" altLang="en-US" sz="3100" dirty="0">
                <a:solidFill>
                  <a:schemeClr val="tx1"/>
                </a:solidFill>
              </a:rPr>
              <a:t>Admission semester requires enrollment or student will be dismissed</a:t>
            </a:r>
          </a:p>
          <a:p>
            <a:pPr marL="457200" indent="-457200" eaLnBrk="1" fontAlgn="auto" hangingPunct="1">
              <a:lnSpc>
                <a:spcPct val="110000"/>
              </a:lnSpc>
              <a:spcAft>
                <a:spcPts val="0"/>
              </a:spcAft>
              <a:buFont typeface="Arial" panose="020B0604020202020204" pitchFamily="34" charset="0"/>
              <a:buChar char="•"/>
              <a:defRPr/>
            </a:pPr>
            <a:r>
              <a:rPr lang="en-US" altLang="en-US" sz="3100" dirty="0">
                <a:solidFill>
                  <a:schemeClr val="tx1"/>
                </a:solidFill>
              </a:rPr>
              <a:t>Not registering after the third consecutive semesters will result in being discontinued/dismissal from program and require readmission process</a:t>
            </a:r>
          </a:p>
          <a:p>
            <a:pPr marL="457200" indent="-457200" eaLnBrk="1" fontAlgn="auto" hangingPunct="1">
              <a:lnSpc>
                <a:spcPct val="110000"/>
              </a:lnSpc>
              <a:spcAft>
                <a:spcPts val="0"/>
              </a:spcAft>
              <a:buFont typeface="Arial" panose="020B0604020202020204" pitchFamily="34" charset="0"/>
              <a:buChar char="•"/>
              <a:defRPr/>
            </a:pPr>
            <a:r>
              <a:rPr lang="en-US" altLang="en-US" sz="3100" dirty="0">
                <a:solidFill>
                  <a:schemeClr val="tx1"/>
                </a:solidFill>
              </a:rPr>
              <a:t>However, PhD students who have advanced to candidacy or MS Thesis students who have their Thesis proposal approved (M2) require to follow Continuous Enrollment Policy until graduation</a:t>
            </a:r>
          </a:p>
          <a:p>
            <a:pPr lvl="2">
              <a:lnSpc>
                <a:spcPct val="110000"/>
              </a:lnSpc>
              <a:spcAft>
                <a:spcPts val="0"/>
              </a:spcAft>
              <a:defRPr/>
            </a:pPr>
            <a:r>
              <a:rPr lang="en-US" altLang="en-US" sz="3100" dirty="0">
                <a:solidFill>
                  <a:schemeClr val="tx1"/>
                </a:solidFill>
              </a:rPr>
              <a:t>PhD candidate; 3 Dissertation credits</a:t>
            </a:r>
          </a:p>
          <a:p>
            <a:pPr lvl="2">
              <a:lnSpc>
                <a:spcPct val="110000"/>
              </a:lnSpc>
              <a:spcAft>
                <a:spcPts val="0"/>
              </a:spcAft>
              <a:defRPr/>
            </a:pPr>
            <a:r>
              <a:rPr lang="en-US" altLang="en-US" sz="3100" dirty="0">
                <a:solidFill>
                  <a:schemeClr val="tx1"/>
                </a:solidFill>
              </a:rPr>
              <a:t>MS student; minimum 1 Thesis credits if all coursework is completed</a:t>
            </a:r>
          </a:p>
          <a:p>
            <a:endParaRPr lang="en-US" dirty="0"/>
          </a:p>
        </p:txBody>
      </p:sp>
      <p:sp>
        <p:nvSpPr>
          <p:cNvPr id="5" name="Slide Number Placeholder 4">
            <a:extLst>
              <a:ext uri="{FF2B5EF4-FFF2-40B4-BE49-F238E27FC236}">
                <a16:creationId xmlns:a16="http://schemas.microsoft.com/office/drawing/2014/main" id="{EB43BEA5-67DC-E3A2-18D4-E175E3FC3325}"/>
              </a:ext>
            </a:extLst>
          </p:cNvPr>
          <p:cNvSpPr>
            <a:spLocks noGrp="1"/>
          </p:cNvSpPr>
          <p:nvPr>
            <p:ph type="sldNum" sz="quarter" idx="12"/>
          </p:nvPr>
        </p:nvSpPr>
        <p:spPr/>
        <p:txBody>
          <a:bodyPr/>
          <a:lstStyle/>
          <a:p>
            <a:fld id="{B5CEABB6-07DC-46E8-9B57-56EC44A396E5}" type="slidenum">
              <a:rPr lang="en-US" smtClean="0"/>
              <a:pPr/>
              <a:t>20</a:t>
            </a:fld>
            <a:endParaRPr lang="en-US" dirty="0"/>
          </a:p>
        </p:txBody>
      </p:sp>
    </p:spTree>
    <p:extLst>
      <p:ext uri="{BB962C8B-B14F-4D97-AF65-F5344CB8AC3E}">
        <p14:creationId xmlns:p14="http://schemas.microsoft.com/office/powerpoint/2010/main" val="2407809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BF02A-A62A-8002-B3F4-1FB767E54570}"/>
              </a:ext>
            </a:extLst>
          </p:cNvPr>
          <p:cNvSpPr>
            <a:spLocks noGrp="1"/>
          </p:cNvSpPr>
          <p:nvPr>
            <p:ph type="title"/>
          </p:nvPr>
        </p:nvSpPr>
        <p:spPr>
          <a:xfrm>
            <a:off x="3520440" y="896111"/>
            <a:ext cx="7827674" cy="925865"/>
          </a:xfrm>
        </p:spPr>
        <p:txBody>
          <a:bodyPr/>
          <a:lstStyle/>
          <a:p>
            <a:r>
              <a:rPr lang="en-US" dirty="0"/>
              <a:t>Conditional Admission</a:t>
            </a:r>
          </a:p>
        </p:txBody>
      </p:sp>
      <p:sp>
        <p:nvSpPr>
          <p:cNvPr id="4" name="Content Placeholder 3">
            <a:extLst>
              <a:ext uri="{FF2B5EF4-FFF2-40B4-BE49-F238E27FC236}">
                <a16:creationId xmlns:a16="http://schemas.microsoft.com/office/drawing/2014/main" id="{6371E3A0-2330-BB16-C589-33FAC809DB0A}"/>
              </a:ext>
            </a:extLst>
          </p:cNvPr>
          <p:cNvSpPr>
            <a:spLocks noGrp="1"/>
          </p:cNvSpPr>
          <p:nvPr>
            <p:ph sz="half" idx="1"/>
          </p:nvPr>
        </p:nvSpPr>
        <p:spPr>
          <a:xfrm>
            <a:off x="3657600" y="1999398"/>
            <a:ext cx="7748920" cy="4356952"/>
          </a:xfrm>
        </p:spPr>
        <p:txBody>
          <a:bodyPr/>
          <a:lstStyle/>
          <a:p>
            <a:pPr marL="285750" indent="-285750" eaLnBrk="1" hangingPunct="1">
              <a:buFont typeface="Arial" panose="020B0604020202020204" pitchFamily="34" charset="0"/>
              <a:buChar char="•"/>
            </a:pPr>
            <a:r>
              <a:rPr lang="en-US" altLang="en-US" sz="2400" dirty="0">
                <a:solidFill>
                  <a:schemeClr val="tx1"/>
                </a:solidFill>
              </a:rPr>
              <a:t>One-term conditional admission – submit missing documents within one semester</a:t>
            </a:r>
          </a:p>
          <a:p>
            <a:pPr marL="285750" indent="-285750" eaLnBrk="1" hangingPunct="1">
              <a:buFont typeface="Arial" panose="020B0604020202020204" pitchFamily="34" charset="0"/>
              <a:buChar char="•"/>
            </a:pPr>
            <a:r>
              <a:rPr lang="en-US" altLang="en-US" sz="2400" dirty="0">
                <a:solidFill>
                  <a:schemeClr val="tx1"/>
                </a:solidFill>
              </a:rPr>
              <a:t>Conditional admitted students</a:t>
            </a:r>
          </a:p>
          <a:p>
            <a:pPr lvl="2"/>
            <a:r>
              <a:rPr lang="en-US" altLang="en-US" sz="2400" dirty="0">
                <a:solidFill>
                  <a:schemeClr val="tx1"/>
                </a:solidFill>
              </a:rPr>
              <a:t>Required to achieve a GPA of 3.00 or higher for the first 9 graduate level credits and complete these 9 credits within the first three consecutive semesters, beginning with the term of admission</a:t>
            </a:r>
          </a:p>
          <a:p>
            <a:pPr lvl="2"/>
            <a:r>
              <a:rPr lang="en-US" altLang="en-US" sz="2400" dirty="0">
                <a:solidFill>
                  <a:schemeClr val="tx1"/>
                </a:solidFill>
              </a:rPr>
              <a:t>International students are not eligible for conditional admission due to SEVP guidelines</a:t>
            </a:r>
          </a:p>
          <a:p>
            <a:pPr marL="285750" indent="-285750" eaLnBrk="1" hangingPunct="1">
              <a:buFont typeface="Arial" panose="020B0604020202020204" pitchFamily="34" charset="0"/>
              <a:buChar char="•"/>
            </a:pPr>
            <a:r>
              <a:rPr lang="en-US" altLang="en-US" sz="2400" dirty="0">
                <a:solidFill>
                  <a:schemeClr val="tx1"/>
                </a:solidFill>
              </a:rPr>
              <a:t>Failure to meet condition(s) – dismissal </a:t>
            </a:r>
          </a:p>
          <a:p>
            <a:pPr marL="285750" indent="-285750" eaLnBrk="1" hangingPunct="1">
              <a:buFont typeface="Arial" panose="020B0604020202020204" pitchFamily="34" charset="0"/>
              <a:buChar char="•"/>
            </a:pPr>
            <a:r>
              <a:rPr lang="en-US" altLang="en-US" sz="2400" dirty="0">
                <a:solidFill>
                  <a:schemeClr val="tx1"/>
                </a:solidFill>
              </a:rPr>
              <a:t>Special circumstances – file a petition for exception</a:t>
            </a:r>
            <a:endParaRPr lang="en-US" dirty="0"/>
          </a:p>
        </p:txBody>
      </p:sp>
      <p:sp>
        <p:nvSpPr>
          <p:cNvPr id="5" name="Slide Number Placeholder 4">
            <a:extLst>
              <a:ext uri="{FF2B5EF4-FFF2-40B4-BE49-F238E27FC236}">
                <a16:creationId xmlns:a16="http://schemas.microsoft.com/office/drawing/2014/main" id="{A7BAA0DE-D702-F16C-87C7-90949C415DF8}"/>
              </a:ext>
            </a:extLst>
          </p:cNvPr>
          <p:cNvSpPr>
            <a:spLocks noGrp="1"/>
          </p:cNvSpPr>
          <p:nvPr>
            <p:ph type="sldNum" sz="quarter" idx="12"/>
          </p:nvPr>
        </p:nvSpPr>
        <p:spPr/>
        <p:txBody>
          <a:bodyPr/>
          <a:lstStyle/>
          <a:p>
            <a:fld id="{B5CEABB6-07DC-46E8-9B57-56EC44A396E5}" type="slidenum">
              <a:rPr lang="en-US" smtClean="0"/>
              <a:pPr/>
              <a:t>21</a:t>
            </a:fld>
            <a:endParaRPr lang="en-US" dirty="0"/>
          </a:p>
        </p:txBody>
      </p:sp>
    </p:spTree>
    <p:extLst>
      <p:ext uri="{BB962C8B-B14F-4D97-AF65-F5344CB8AC3E}">
        <p14:creationId xmlns:p14="http://schemas.microsoft.com/office/powerpoint/2010/main" val="2544304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1C5DE03-81FC-437E-A356-CF6F6E204736}"/>
              </a:ext>
            </a:extLst>
          </p:cNvPr>
          <p:cNvSpPr>
            <a:spLocks noGrp="1" noChangeArrowheads="1"/>
          </p:cNvSpPr>
          <p:nvPr>
            <p:ph type="title"/>
          </p:nvPr>
        </p:nvSpPr>
        <p:spPr>
          <a:xfrm>
            <a:off x="3433091" y="302434"/>
            <a:ext cx="8290336" cy="1369417"/>
          </a:xfrm>
        </p:spPr>
        <p:txBody>
          <a:bodyPr vert="horz" lIns="91440" tIns="45720" rIns="91440" bIns="45720" rtlCol="0" anchor="t" anchorCtr="0">
            <a:normAutofit/>
          </a:bodyPr>
          <a:lstStyle/>
          <a:p>
            <a:pPr fontAlgn="auto">
              <a:spcAft>
                <a:spcPts val="0"/>
              </a:spcAft>
              <a:defRPr/>
            </a:pPr>
            <a:r>
              <a:rPr lang="en-US" b="1" kern="1200" cap="all" baseline="0" dirty="0">
                <a:latin typeface="+mj-lt"/>
                <a:ea typeface="+mj-ea"/>
                <a:cs typeface="+mj-cs"/>
              </a:rPr>
              <a:t>ACADEMIC WARNING, PROBATION, AND DISMISSAL</a:t>
            </a:r>
          </a:p>
        </p:txBody>
      </p:sp>
      <p:sp>
        <p:nvSpPr>
          <p:cNvPr id="49155" name="Rectangle 1">
            <a:extLst>
              <a:ext uri="{FF2B5EF4-FFF2-40B4-BE49-F238E27FC236}">
                <a16:creationId xmlns:a16="http://schemas.microsoft.com/office/drawing/2014/main" id="{A80F3447-6045-41D2-AF9B-CE2E5DCAD14E}"/>
              </a:ext>
            </a:extLst>
          </p:cNvPr>
          <p:cNvSpPr>
            <a:spLocks noChangeArrowheads="1"/>
          </p:cNvSpPr>
          <p:nvPr/>
        </p:nvSpPr>
        <p:spPr bwMode="auto">
          <a:xfrm>
            <a:off x="3575713" y="1821976"/>
            <a:ext cx="7977117" cy="44382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nSpc>
                <a:spcPts val="2000"/>
              </a:lnSpc>
              <a:spcBef>
                <a:spcPts val="0"/>
              </a:spcBef>
              <a:spcAft>
                <a:spcPts val="1200"/>
              </a:spcAft>
              <a:buFont typeface="Arial" panose="020B0604020202020204" pitchFamily="34" charset="0"/>
              <a:buNone/>
            </a:pPr>
            <a:r>
              <a:rPr lang="en-US" altLang="zh-CN" sz="1800" dirty="0">
                <a:solidFill>
                  <a:schemeClr val="tx1"/>
                </a:solidFill>
                <a:latin typeface="+mn-lt"/>
              </a:rPr>
              <a:t>Warning </a:t>
            </a:r>
            <a:br>
              <a:rPr lang="en-US" altLang="zh-CN" sz="1800" dirty="0">
                <a:solidFill>
                  <a:schemeClr val="tx1"/>
                </a:solidFill>
                <a:latin typeface="+mn-lt"/>
              </a:rPr>
            </a:br>
            <a:r>
              <a:rPr lang="en-US" altLang="zh-CN" sz="1800" dirty="0">
                <a:solidFill>
                  <a:schemeClr val="tx1"/>
                </a:solidFill>
                <a:latin typeface="+mn-lt"/>
              </a:rPr>
              <a:t>A graduate student whose cumulative GPA falls below a 3.0 will be placed on warning, indicating academic difficulty. </a:t>
            </a:r>
            <a:br>
              <a:rPr lang="en-US" altLang="zh-CN" sz="1800" dirty="0">
                <a:solidFill>
                  <a:schemeClr val="tx1"/>
                </a:solidFill>
                <a:latin typeface="+mn-lt"/>
              </a:rPr>
            </a:br>
            <a:br>
              <a:rPr lang="en-US" altLang="zh-CN" sz="1800" dirty="0">
                <a:solidFill>
                  <a:schemeClr val="tx1"/>
                </a:solidFill>
                <a:latin typeface="+mn-lt"/>
              </a:rPr>
            </a:br>
            <a:r>
              <a:rPr lang="en-US" altLang="zh-CN" sz="1800" dirty="0">
                <a:solidFill>
                  <a:schemeClr val="tx1"/>
                </a:solidFill>
                <a:latin typeface="+mn-lt"/>
              </a:rPr>
              <a:t>Probation </a:t>
            </a:r>
            <a:br>
              <a:rPr lang="en-US" altLang="zh-CN" sz="1800" dirty="0">
                <a:solidFill>
                  <a:schemeClr val="tx1"/>
                </a:solidFill>
                <a:latin typeface="+mn-lt"/>
              </a:rPr>
            </a:br>
            <a:r>
              <a:rPr lang="en-US" altLang="zh-CN" sz="1800" dirty="0">
                <a:solidFill>
                  <a:schemeClr val="tx1"/>
                </a:solidFill>
                <a:latin typeface="+mn-lt"/>
              </a:rPr>
              <a:t>A graduate student on warning whose semester GPA falls below 3.0 when under warning, will be placed on probation, indicating serious academic difficulty. The College/School of the student on probation may indicate the conditions which must be met in order to continue enrollment. </a:t>
            </a:r>
            <a:br>
              <a:rPr lang="en-US" altLang="zh-CN" sz="1800" dirty="0">
                <a:solidFill>
                  <a:schemeClr val="tx1"/>
                </a:solidFill>
                <a:latin typeface="+mn-lt"/>
              </a:rPr>
            </a:br>
            <a:r>
              <a:rPr lang="en-US" altLang="zh-CN" sz="1800" dirty="0">
                <a:solidFill>
                  <a:schemeClr val="tx1"/>
                </a:solidFill>
                <a:latin typeface="+mn-lt"/>
              </a:rPr>
              <a:t> </a:t>
            </a:r>
            <a:br>
              <a:rPr lang="en-US" altLang="zh-CN" sz="1800" dirty="0">
                <a:solidFill>
                  <a:schemeClr val="tx1"/>
                </a:solidFill>
                <a:latin typeface="+mn-lt"/>
              </a:rPr>
            </a:br>
            <a:r>
              <a:rPr lang="en-US" altLang="zh-CN" sz="1800" dirty="0">
                <a:solidFill>
                  <a:schemeClr val="tx1"/>
                </a:solidFill>
                <a:latin typeface="+mn-lt"/>
              </a:rPr>
              <a:t>Dismissal </a:t>
            </a:r>
            <a:br>
              <a:rPr lang="en-US" altLang="zh-CN" sz="1800" dirty="0">
                <a:solidFill>
                  <a:schemeClr val="tx1"/>
                </a:solidFill>
                <a:latin typeface="+mn-lt"/>
              </a:rPr>
            </a:br>
            <a:r>
              <a:rPr lang="en-US" altLang="zh-CN" sz="1800" dirty="0">
                <a:solidFill>
                  <a:schemeClr val="tx1"/>
                </a:solidFill>
                <a:latin typeface="+mn-lt"/>
              </a:rPr>
              <a:t>A graduate student on probation whose cumulative and semester GPAs fall below a 3.0 will automatically be dismissed from his/her program and the University. The dismissal from the University is for a minimum of one year. After one year, the student may apply for re-admission (see Re-admission) to the University in the same or a different program, or register as a non-degree seeking student.</a:t>
            </a:r>
          </a:p>
        </p:txBody>
      </p:sp>
      <p:sp>
        <p:nvSpPr>
          <p:cNvPr id="49156" name="Slide Number Placeholder 1">
            <a:extLst>
              <a:ext uri="{FF2B5EF4-FFF2-40B4-BE49-F238E27FC236}">
                <a16:creationId xmlns:a16="http://schemas.microsoft.com/office/drawing/2014/main" id="{5D6C33AC-0762-42B7-BDDC-E440BF7C139D}"/>
              </a:ext>
            </a:extLst>
          </p:cNvPr>
          <p:cNvSpPr>
            <a:spLocks noGrp="1"/>
          </p:cNvSpPr>
          <p:nvPr>
            <p:ph type="sldNum" sz="quarter" idx="12"/>
          </p:nvPr>
        </p:nvSpPr>
        <p:spPr bwMode="auto">
          <a:xfrm>
            <a:off x="10949320"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614D2BCE-25CB-4BF3-A2C4-D106389094BB}" type="slidenum">
              <a:rPr lang="en-US" altLang="en-US" sz="1000">
                <a:solidFill>
                  <a:schemeClr val="tx1">
                    <a:lumMod val="75000"/>
                    <a:lumOff val="25000"/>
                  </a:schemeClr>
                </a:solidFill>
                <a:latin typeface="+mn-lt"/>
              </a:rPr>
              <a:pPr>
                <a:spcBef>
                  <a:spcPct val="0"/>
                </a:spcBef>
                <a:spcAft>
                  <a:spcPts val="600"/>
                </a:spcAft>
                <a:buFontTx/>
                <a:buNone/>
              </a:pPr>
              <a:t>22</a:t>
            </a:fld>
            <a:endParaRPr lang="en-US" altLang="en-US" sz="1000">
              <a:solidFill>
                <a:schemeClr val="tx1">
                  <a:lumMod val="75000"/>
                  <a:lumOff val="25000"/>
                </a:schemeClr>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B29E87-9C2C-400B-834D-4E4BD6E944D0}"/>
              </a:ext>
            </a:extLst>
          </p:cNvPr>
          <p:cNvSpPr>
            <a:spLocks noGrp="1"/>
          </p:cNvSpPr>
          <p:nvPr>
            <p:ph type="title"/>
          </p:nvPr>
        </p:nvSpPr>
        <p:spPr>
          <a:xfrm>
            <a:off x="1552574" y="896111"/>
            <a:ext cx="9866540" cy="1358140"/>
          </a:xfrm>
        </p:spPr>
        <p:txBody>
          <a:bodyPr vert="horz" lIns="91440" tIns="45720" rIns="91440" bIns="45720" rtlCol="0" anchor="t" anchorCtr="0">
            <a:normAutofit/>
          </a:bodyPr>
          <a:lstStyle/>
          <a:p>
            <a:r>
              <a:rPr lang="en-US" b="1" kern="1200" cap="all" baseline="0">
                <a:latin typeface="+mj-lt"/>
                <a:ea typeface="+mj-ea"/>
                <a:cs typeface="+mj-cs"/>
              </a:rPr>
              <a:t>assistantships​</a:t>
            </a:r>
          </a:p>
        </p:txBody>
      </p:sp>
      <p:sp>
        <p:nvSpPr>
          <p:cNvPr id="5" name="Rectangle 3">
            <a:extLst>
              <a:ext uri="{FF2B5EF4-FFF2-40B4-BE49-F238E27FC236}">
                <a16:creationId xmlns:a16="http://schemas.microsoft.com/office/drawing/2014/main" id="{874A8F86-2E43-03FF-6515-277BDA7E024A}"/>
              </a:ext>
            </a:extLst>
          </p:cNvPr>
          <p:cNvSpPr txBox="1">
            <a:spLocks noChangeArrowheads="1"/>
          </p:cNvSpPr>
          <p:nvPr/>
        </p:nvSpPr>
        <p:spPr>
          <a:xfrm>
            <a:off x="1552574" y="1719618"/>
            <a:ext cx="9866539" cy="44696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Aft>
                <a:spcPts val="600"/>
              </a:spcAft>
              <a:defRPr/>
            </a:pPr>
            <a:r>
              <a:rPr lang="en-US" altLang="en-US" sz="1800" dirty="0">
                <a:solidFill>
                  <a:schemeClr val="bg1"/>
                </a:solidFill>
              </a:rPr>
              <a:t>TA/RA/GA</a:t>
            </a:r>
          </a:p>
          <a:p>
            <a:pPr>
              <a:lnSpc>
                <a:spcPct val="90000"/>
              </a:lnSpc>
              <a:spcAft>
                <a:spcPts val="600"/>
              </a:spcAft>
            </a:pPr>
            <a:r>
              <a:rPr lang="en-US" altLang="en-US" sz="1800" dirty="0">
                <a:solidFill>
                  <a:schemeClr val="bg1"/>
                </a:solidFill>
              </a:rPr>
              <a:t>The department offers TAs for PhD students based on department needs, academic performance, and funding availability</a:t>
            </a:r>
          </a:p>
          <a:p>
            <a:pPr>
              <a:lnSpc>
                <a:spcPct val="90000"/>
              </a:lnSpc>
              <a:spcAft>
                <a:spcPts val="600"/>
              </a:spcAft>
            </a:pPr>
            <a:r>
              <a:rPr lang="en-US" altLang="en-US" sz="1800" dirty="0">
                <a:solidFill>
                  <a:schemeClr val="bg1"/>
                </a:solidFill>
              </a:rPr>
              <a:t>Individual professors offer RAs</a:t>
            </a:r>
          </a:p>
          <a:p>
            <a:pPr>
              <a:lnSpc>
                <a:spcPct val="90000"/>
              </a:lnSpc>
              <a:spcAft>
                <a:spcPts val="600"/>
              </a:spcAft>
            </a:pPr>
            <a:r>
              <a:rPr lang="en-US" altLang="en-US" sz="1800" dirty="0">
                <a:solidFill>
                  <a:schemeClr val="bg1"/>
                </a:solidFill>
              </a:rPr>
              <a:t>Must be a full-time graduate student</a:t>
            </a:r>
          </a:p>
          <a:p>
            <a:pPr>
              <a:lnSpc>
                <a:spcPct val="90000"/>
              </a:lnSpc>
              <a:spcAft>
                <a:spcPts val="600"/>
              </a:spcAft>
            </a:pPr>
            <a:r>
              <a:rPr lang="en-US" altLang="en-US" sz="1800" dirty="0">
                <a:solidFill>
                  <a:schemeClr val="bg1"/>
                </a:solidFill>
              </a:rPr>
              <a:t>Work minimum 10 to 20 hours per week; full assistantship is 20 hours/week</a:t>
            </a:r>
          </a:p>
          <a:p>
            <a:pPr>
              <a:lnSpc>
                <a:spcPct val="90000"/>
              </a:lnSpc>
              <a:spcAft>
                <a:spcPts val="600"/>
              </a:spcAft>
            </a:pPr>
            <a:r>
              <a:rPr lang="en-US" altLang="en-US" sz="1800" dirty="0">
                <a:solidFill>
                  <a:schemeClr val="bg1"/>
                </a:solidFill>
              </a:rPr>
              <a:t>Employment outside the Assistantship is not allowed unless approved by University Graduate School on extenuating circumstances</a:t>
            </a:r>
          </a:p>
          <a:p>
            <a:pPr>
              <a:lnSpc>
                <a:spcPct val="90000"/>
              </a:lnSpc>
              <a:spcAft>
                <a:spcPts val="600"/>
              </a:spcAft>
            </a:pPr>
            <a:r>
              <a:rPr lang="en-US" altLang="en-US" sz="1800" dirty="0">
                <a:solidFill>
                  <a:schemeClr val="bg1"/>
                </a:solidFill>
              </a:rPr>
              <a:t>Continuation of Assistantship contract depends on satisfactory performance of duties and maintaining a 3.0 GPA</a:t>
            </a:r>
          </a:p>
          <a:p>
            <a:pPr>
              <a:lnSpc>
                <a:spcPct val="90000"/>
              </a:lnSpc>
              <a:spcAft>
                <a:spcPts val="600"/>
              </a:spcAft>
            </a:pPr>
            <a:r>
              <a:rPr lang="en-US" altLang="en-US" sz="1800" dirty="0">
                <a:solidFill>
                  <a:schemeClr val="bg1"/>
                </a:solidFill>
              </a:rPr>
              <a:t>Violation will result in revocation of Assistantship</a:t>
            </a:r>
          </a:p>
          <a:p>
            <a:pPr>
              <a:lnSpc>
                <a:spcPct val="90000"/>
              </a:lnSpc>
              <a:spcAft>
                <a:spcPts val="600"/>
              </a:spcAft>
            </a:pPr>
            <a:r>
              <a:rPr lang="en-US" altLang="en-US" sz="1800" dirty="0">
                <a:solidFill>
                  <a:schemeClr val="bg1"/>
                </a:solidFill>
              </a:rPr>
              <a:t>Tuition waivers, applied with full assistantship; does not cover fees</a:t>
            </a:r>
          </a:p>
          <a:p>
            <a:pPr>
              <a:lnSpc>
                <a:spcPct val="90000"/>
              </a:lnSpc>
              <a:spcAft>
                <a:spcPts val="600"/>
              </a:spcAft>
            </a:pPr>
            <a:r>
              <a:rPr lang="en-US" altLang="en-US" sz="1800" dirty="0">
                <a:solidFill>
                  <a:schemeClr val="bg1"/>
                </a:solidFill>
              </a:rPr>
              <a:t>Health insurance partially covered with full assistantship</a:t>
            </a:r>
          </a:p>
          <a:p>
            <a:pPr>
              <a:lnSpc>
                <a:spcPct val="90000"/>
              </a:lnSpc>
              <a:spcAft>
                <a:spcPts val="600"/>
              </a:spcAft>
            </a:pPr>
            <a:r>
              <a:rPr lang="en-US" altLang="en-US" sz="1800" dirty="0">
                <a:solidFill>
                  <a:schemeClr val="bg1"/>
                </a:solidFill>
              </a:rPr>
              <a:t>TA/RA/GA contracts are continuous through semester breaks and spring break – approval required from your supervisor for time off</a:t>
            </a:r>
          </a:p>
        </p:txBody>
      </p:sp>
      <p:sp>
        <p:nvSpPr>
          <p:cNvPr id="2" name="Slide Number Placeholder 1">
            <a:extLst>
              <a:ext uri="{FF2B5EF4-FFF2-40B4-BE49-F238E27FC236}">
                <a16:creationId xmlns:a16="http://schemas.microsoft.com/office/drawing/2014/main" id="{660EB401-2F91-2D90-C859-96484861E564}"/>
              </a:ext>
            </a:extLst>
          </p:cNvPr>
          <p:cNvSpPr>
            <a:spLocks noGrp="1"/>
          </p:cNvSpPr>
          <p:nvPr>
            <p:ph type="sldNum" sz="quarter" idx="12"/>
          </p:nvPr>
        </p:nvSpPr>
        <p:spPr>
          <a:xfrm>
            <a:off x="11123295" y="6356350"/>
            <a:ext cx="457200"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23</a:t>
            </a:fld>
            <a:endParaRPr lang="en-US"/>
          </a:p>
        </p:txBody>
      </p:sp>
    </p:spTree>
    <p:extLst>
      <p:ext uri="{BB962C8B-B14F-4D97-AF65-F5344CB8AC3E}">
        <p14:creationId xmlns:p14="http://schemas.microsoft.com/office/powerpoint/2010/main" val="566997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334859-608C-47AC-A8E7-804ABB7768F2}"/>
              </a:ext>
            </a:extLst>
          </p:cNvPr>
          <p:cNvSpPr>
            <a:spLocks noGrp="1" noChangeArrowheads="1"/>
          </p:cNvSpPr>
          <p:nvPr>
            <p:ph type="title"/>
          </p:nvPr>
        </p:nvSpPr>
        <p:spPr>
          <a:xfrm>
            <a:off x="686938" y="366333"/>
            <a:ext cx="6589150" cy="721148"/>
          </a:xfrm>
        </p:spPr>
        <p:txBody>
          <a:bodyPr anchor="t">
            <a:normAutofit/>
          </a:bodyPr>
          <a:lstStyle/>
          <a:p>
            <a:pPr eaLnBrk="1" fontAlgn="auto" hangingPunct="1">
              <a:spcAft>
                <a:spcPts val="0"/>
              </a:spcAft>
              <a:defRPr/>
            </a:pPr>
            <a:r>
              <a:rPr lang="en-US" kern="1200" dirty="0" err="1">
                <a:effectLst>
                  <a:outerShdw blurRad="63500" dist="38100" dir="5400000" algn="t" rotWithShape="0">
                    <a:prstClr val="black">
                      <a:alpha val="25000"/>
                    </a:prstClr>
                  </a:outerShdw>
                </a:effectLst>
                <a:latin typeface="+mn-lt"/>
                <a:ea typeface="+mj-ea"/>
                <a:cs typeface="+mj-cs"/>
              </a:rPr>
              <a:t>Fiu</a:t>
            </a:r>
            <a:r>
              <a:rPr lang="en-US" kern="1200" dirty="0">
                <a:effectLst>
                  <a:outerShdw blurRad="63500" dist="38100" dir="5400000" algn="t" rotWithShape="0">
                    <a:prstClr val="black">
                      <a:alpha val="25000"/>
                    </a:prstClr>
                  </a:outerShdw>
                </a:effectLst>
                <a:latin typeface="+mn-lt"/>
                <a:ea typeface="+mj-ea"/>
                <a:cs typeface="+mj-cs"/>
              </a:rPr>
              <a:t> fellowships</a:t>
            </a:r>
            <a:endParaRPr lang="en-US" dirty="0"/>
          </a:p>
        </p:txBody>
      </p:sp>
      <p:sp>
        <p:nvSpPr>
          <p:cNvPr id="54276" name="Slide Number Placeholder 1">
            <a:extLst>
              <a:ext uri="{FF2B5EF4-FFF2-40B4-BE49-F238E27FC236}">
                <a16:creationId xmlns:a16="http://schemas.microsoft.com/office/drawing/2014/main" id="{9B81F3D5-631F-4286-9071-07CCABD72153}"/>
              </a:ext>
            </a:extLst>
          </p:cNvPr>
          <p:cNvSpPr>
            <a:spLocks noGrp="1"/>
          </p:cNvSpPr>
          <p:nvPr>
            <p:ph type="sldNum" sz="quarter" idx="12"/>
          </p:nvPr>
        </p:nvSpPr>
        <p:spPr bwMode="auto">
          <a:xfrm>
            <a:off x="11274091" y="635508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C2BA4A80-7A01-414D-ACA3-7B1CB67CFB38}" type="slidenum">
              <a:rPr lang="en-US" altLang="en-US" sz="1000">
                <a:solidFill>
                  <a:schemeClr val="bg1"/>
                </a:solidFill>
              </a:rPr>
              <a:pPr>
                <a:spcBef>
                  <a:spcPct val="0"/>
                </a:spcBef>
                <a:spcAft>
                  <a:spcPts val="600"/>
                </a:spcAft>
                <a:buFontTx/>
                <a:buNone/>
              </a:pPr>
              <a:t>24</a:t>
            </a:fld>
            <a:endParaRPr lang="en-US" altLang="en-US" sz="1000">
              <a:solidFill>
                <a:schemeClr val="bg1"/>
              </a:solidFill>
            </a:endParaRPr>
          </a:p>
        </p:txBody>
      </p:sp>
      <p:pic>
        <p:nvPicPr>
          <p:cNvPr id="2" name="Picture 1">
            <a:extLst>
              <a:ext uri="{FF2B5EF4-FFF2-40B4-BE49-F238E27FC236}">
                <a16:creationId xmlns:a16="http://schemas.microsoft.com/office/drawing/2014/main" id="{334069FF-92A1-2C1B-7CFA-0E020017E218}"/>
              </a:ext>
            </a:extLst>
          </p:cNvPr>
          <p:cNvPicPr>
            <a:picLocks noChangeAspect="1"/>
          </p:cNvPicPr>
          <p:nvPr/>
        </p:nvPicPr>
        <p:blipFill>
          <a:blip r:embed="rId2"/>
          <a:stretch>
            <a:fillRect/>
          </a:stretch>
        </p:blipFill>
        <p:spPr>
          <a:xfrm>
            <a:off x="1293201" y="1730398"/>
            <a:ext cx="4951862" cy="4989807"/>
          </a:xfrm>
          <a:prstGeom prst="rect">
            <a:avLst/>
          </a:prstGeom>
        </p:spPr>
      </p:pic>
      <p:sp>
        <p:nvSpPr>
          <p:cNvPr id="3" name="TextBox 2">
            <a:extLst>
              <a:ext uri="{FF2B5EF4-FFF2-40B4-BE49-F238E27FC236}">
                <a16:creationId xmlns:a16="http://schemas.microsoft.com/office/drawing/2014/main" id="{E85F31AA-5B88-4FA2-63AE-404D620D3E32}"/>
              </a:ext>
            </a:extLst>
          </p:cNvPr>
          <p:cNvSpPr txBox="1"/>
          <p:nvPr/>
        </p:nvSpPr>
        <p:spPr>
          <a:xfrm>
            <a:off x="899630" y="1178676"/>
            <a:ext cx="6271267" cy="369332"/>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https://gradschool.fiu.edu/students/funding/fellowships/</a:t>
            </a:r>
            <a:r>
              <a:rPr lang="en-US" dirty="0">
                <a:solidFill>
                  <a:schemeClr val="bg1"/>
                </a:solidFill>
              </a:rPr>
              <a:t> </a:t>
            </a:r>
          </a:p>
        </p:txBody>
      </p:sp>
    </p:spTree>
    <p:extLst>
      <p:ext uri="{BB962C8B-B14F-4D97-AF65-F5344CB8AC3E}">
        <p14:creationId xmlns:p14="http://schemas.microsoft.com/office/powerpoint/2010/main" val="2088317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0A8112C5-EDFB-4A04-B564-DBE2037D380B}"/>
              </a:ext>
            </a:extLst>
          </p:cNvPr>
          <p:cNvSpPr>
            <a:spLocks noGrp="1" noChangeArrowheads="1"/>
          </p:cNvSpPr>
          <p:nvPr>
            <p:ph type="title"/>
          </p:nvPr>
        </p:nvSpPr>
        <p:spPr>
          <a:xfrm>
            <a:off x="1552574" y="896111"/>
            <a:ext cx="9866540" cy="1358140"/>
          </a:xfrm>
        </p:spPr>
        <p:txBody>
          <a:bodyPr anchor="t">
            <a:normAutofit/>
          </a:bodyPr>
          <a:lstStyle/>
          <a:p>
            <a:pPr eaLnBrk="1" fontAlgn="auto" hangingPunct="1">
              <a:spcAft>
                <a:spcPts val="0"/>
              </a:spcAft>
              <a:defRPr/>
            </a:pPr>
            <a:r>
              <a:rPr lang="en-US"/>
              <a:t>International Students</a:t>
            </a:r>
          </a:p>
        </p:txBody>
      </p:sp>
      <p:sp>
        <p:nvSpPr>
          <p:cNvPr id="142339" name="Rectangle 3">
            <a:extLst>
              <a:ext uri="{FF2B5EF4-FFF2-40B4-BE49-F238E27FC236}">
                <a16:creationId xmlns:a16="http://schemas.microsoft.com/office/drawing/2014/main" id="{D4D03FFE-B85C-4385-96E6-0D1F5CD576B4}"/>
              </a:ext>
            </a:extLst>
          </p:cNvPr>
          <p:cNvSpPr>
            <a:spLocks noGrp="1"/>
          </p:cNvSpPr>
          <p:nvPr>
            <p:ph sz="half" idx="15"/>
          </p:nvPr>
        </p:nvSpPr>
        <p:spPr>
          <a:xfrm>
            <a:off x="1552574" y="1808328"/>
            <a:ext cx="9866540" cy="4394579"/>
          </a:xfrm>
        </p:spPr>
        <p:txBody>
          <a:bodyPr>
            <a:noAutofit/>
          </a:bodyPr>
          <a:lstStyle/>
          <a:p>
            <a:pPr marL="285750" indent="-285750" eaLnBrk="1" hangingPunct="1">
              <a:lnSpc>
                <a:spcPct val="90000"/>
              </a:lnSpc>
              <a:buFont typeface="Arial" panose="020B0604020202020204" pitchFamily="34" charset="0"/>
              <a:buChar char="•"/>
            </a:pPr>
            <a:r>
              <a:rPr lang="en-US" altLang="en-US" dirty="0"/>
              <a:t>International Student and Scholar Services </a:t>
            </a:r>
            <a:r>
              <a:rPr lang="en-US" altLang="en-US" dirty="0">
                <a:hlinkClick r:id="rId2">
                  <a:extLst>
                    <a:ext uri="{A12FA001-AC4F-418D-AE19-62706E023703}">
                      <ahyp:hlinkClr xmlns:ahyp="http://schemas.microsoft.com/office/drawing/2018/hyperlinkcolor" val="tx"/>
                    </a:ext>
                  </a:extLst>
                </a:hlinkClick>
              </a:rPr>
              <a:t>http://isss.fiu.edu/</a:t>
            </a:r>
            <a:endParaRPr lang="en-US" altLang="en-US" dirty="0"/>
          </a:p>
          <a:p>
            <a:pPr marL="285750" indent="-285750" eaLnBrk="1" hangingPunct="1">
              <a:lnSpc>
                <a:spcPct val="90000"/>
              </a:lnSpc>
              <a:buFont typeface="Arial" panose="020B0604020202020204" pitchFamily="34" charset="0"/>
              <a:buChar char="•"/>
            </a:pPr>
            <a:r>
              <a:rPr lang="en-US" altLang="en-US" dirty="0"/>
              <a:t>Must register full time (9 graduate credit hours each in Fall and in Spring, and only require full time-6 credits- if admitted in Summer or under Assistantship)</a:t>
            </a:r>
          </a:p>
          <a:p>
            <a:pPr lvl="1" eaLnBrk="1" hangingPunct="1">
              <a:lnSpc>
                <a:spcPct val="90000"/>
              </a:lnSpc>
            </a:pPr>
            <a:r>
              <a:rPr lang="en-US" altLang="en-US" dirty="0"/>
              <a:t>Exception during continuous enrollment policy</a:t>
            </a:r>
          </a:p>
          <a:p>
            <a:pPr marL="285750" indent="-285750" eaLnBrk="1" hangingPunct="1">
              <a:lnSpc>
                <a:spcPct val="90000"/>
              </a:lnSpc>
              <a:buFont typeface="Arial" panose="020B0604020202020204" pitchFamily="34" charset="0"/>
              <a:buChar char="•"/>
            </a:pPr>
            <a:r>
              <a:rPr lang="en-US" altLang="en-US" dirty="0"/>
              <a:t>The last semester may register less than full time based on degree requirements with support from advisor and permission from ISSS</a:t>
            </a:r>
          </a:p>
          <a:p>
            <a:pPr marL="285750" indent="-285750" eaLnBrk="1" hangingPunct="1">
              <a:lnSpc>
                <a:spcPct val="90000"/>
              </a:lnSpc>
              <a:buFont typeface="Arial" panose="020B0604020202020204" pitchFamily="34" charset="0"/>
              <a:buChar char="•"/>
            </a:pPr>
            <a:r>
              <a:rPr lang="en-US" altLang="en-US" dirty="0"/>
              <a:t>Must enroll in at least 6 credits of in-person or hybrid courses</a:t>
            </a:r>
          </a:p>
          <a:p>
            <a:pPr marL="285750" indent="-285750" eaLnBrk="1" hangingPunct="1">
              <a:lnSpc>
                <a:spcPct val="90000"/>
              </a:lnSpc>
              <a:buFont typeface="Arial" panose="020B0604020202020204" pitchFamily="34" charset="0"/>
              <a:buChar char="•"/>
            </a:pPr>
            <a:r>
              <a:rPr lang="en-US" altLang="en-US" dirty="0"/>
              <a:t>On-campus employment requires ISSS approval</a:t>
            </a:r>
          </a:p>
          <a:p>
            <a:pPr marL="285750" indent="-285750" eaLnBrk="1" hangingPunct="1">
              <a:lnSpc>
                <a:spcPct val="90000"/>
              </a:lnSpc>
              <a:buFont typeface="Arial" panose="020B0604020202020204" pitchFamily="34" charset="0"/>
              <a:buChar char="•"/>
            </a:pPr>
            <a:r>
              <a:rPr lang="en-US" altLang="en-US" dirty="0"/>
              <a:t>Off-campus employment not allowed unless approved by ISSS</a:t>
            </a:r>
          </a:p>
          <a:p>
            <a:pPr marL="285750" indent="-285750" eaLnBrk="1" hangingPunct="1">
              <a:lnSpc>
                <a:spcPct val="90000"/>
              </a:lnSpc>
              <a:buFont typeface="Arial" panose="020B0604020202020204" pitchFamily="34" charset="0"/>
              <a:buChar char="•"/>
            </a:pPr>
            <a:r>
              <a:rPr lang="en-US" altLang="en-US" dirty="0"/>
              <a:t>If you are hired as an RA or TA or GA, you are not allowed to work outside of the contract; including internship</a:t>
            </a:r>
          </a:p>
          <a:p>
            <a:pPr marL="285750" indent="-285750" eaLnBrk="1" hangingPunct="1">
              <a:lnSpc>
                <a:spcPct val="90000"/>
              </a:lnSpc>
              <a:buFont typeface="Arial" panose="020B0604020202020204" pitchFamily="34" charset="0"/>
              <a:buChar char="•"/>
            </a:pPr>
            <a:r>
              <a:rPr lang="en-US" altLang="en-US" dirty="0"/>
              <a:t>May request Optional Practical Training (OPT) during the last semester through ISSS if you are not a RA/TA/GA</a:t>
            </a:r>
          </a:p>
          <a:p>
            <a:pPr marL="285750" indent="-285750" eaLnBrk="1" hangingPunct="1">
              <a:lnSpc>
                <a:spcPct val="90000"/>
              </a:lnSpc>
              <a:buFont typeface="Arial" panose="020B0604020202020204" pitchFamily="34" charset="0"/>
              <a:buChar char="•"/>
            </a:pPr>
            <a:r>
              <a:rPr lang="en-US" altLang="en-US" dirty="0"/>
              <a:t>**Always check with ISSS for the most updated rules</a:t>
            </a:r>
          </a:p>
        </p:txBody>
      </p:sp>
      <p:sp>
        <p:nvSpPr>
          <p:cNvPr id="58372" name="Slide Number Placeholder 1">
            <a:extLst>
              <a:ext uri="{FF2B5EF4-FFF2-40B4-BE49-F238E27FC236}">
                <a16:creationId xmlns:a16="http://schemas.microsoft.com/office/drawing/2014/main" id="{1C22E9B2-81E1-4E06-8E95-45A5930B7A69}"/>
              </a:ext>
            </a:extLst>
          </p:cNvPr>
          <p:cNvSpPr>
            <a:spLocks noGrp="1"/>
          </p:cNvSpPr>
          <p:nvPr>
            <p:ph type="sldNum" sz="quarter" idx="12"/>
          </p:nvPr>
        </p:nvSpPr>
        <p:spPr bwMode="auto">
          <a:xfrm>
            <a:off x="11123295"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893AC770-AEB9-4C08-9402-DF081617A5E9}" type="slidenum">
              <a:rPr lang="en-US" altLang="en-US" sz="1000">
                <a:solidFill>
                  <a:schemeClr val="bg1"/>
                </a:solidFill>
              </a:rPr>
              <a:pPr>
                <a:spcBef>
                  <a:spcPct val="0"/>
                </a:spcBef>
                <a:spcAft>
                  <a:spcPts val="600"/>
                </a:spcAft>
                <a:buFontTx/>
                <a:buNone/>
              </a:pPr>
              <a:t>25</a:t>
            </a:fld>
            <a:endParaRPr lang="en-US" altLang="en-US" sz="100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334859-608C-47AC-A8E7-804ABB7768F2}"/>
              </a:ext>
            </a:extLst>
          </p:cNvPr>
          <p:cNvSpPr>
            <a:spLocks noGrp="1" noChangeArrowheads="1"/>
          </p:cNvSpPr>
          <p:nvPr>
            <p:ph type="title"/>
          </p:nvPr>
        </p:nvSpPr>
        <p:spPr>
          <a:xfrm>
            <a:off x="762000" y="896113"/>
            <a:ext cx="10668000" cy="707500"/>
          </a:xfrm>
        </p:spPr>
        <p:txBody>
          <a:bodyPr anchor="t">
            <a:normAutofit/>
          </a:bodyPr>
          <a:lstStyle/>
          <a:p>
            <a:pPr eaLnBrk="1" fontAlgn="auto" hangingPunct="1">
              <a:spcAft>
                <a:spcPts val="0"/>
              </a:spcAft>
              <a:defRPr/>
            </a:pPr>
            <a:r>
              <a:rPr lang="en-US" dirty="0"/>
              <a:t>Graduation</a:t>
            </a:r>
          </a:p>
        </p:txBody>
      </p:sp>
      <p:sp>
        <p:nvSpPr>
          <p:cNvPr id="134147" name="Rectangle 3">
            <a:extLst>
              <a:ext uri="{FF2B5EF4-FFF2-40B4-BE49-F238E27FC236}">
                <a16:creationId xmlns:a16="http://schemas.microsoft.com/office/drawing/2014/main" id="{787F75AB-C9BF-48E8-B940-C9E7CE7F20F4}"/>
              </a:ext>
            </a:extLst>
          </p:cNvPr>
          <p:cNvSpPr>
            <a:spLocks noGrp="1"/>
          </p:cNvSpPr>
          <p:nvPr>
            <p:ph type="body" sz="quarter" idx="13"/>
          </p:nvPr>
        </p:nvSpPr>
        <p:spPr>
          <a:xfrm>
            <a:off x="762000" y="1734809"/>
            <a:ext cx="10845421" cy="4621541"/>
          </a:xfrm>
        </p:spPr>
        <p:txBody>
          <a:bodyPr>
            <a:normAutofit fontScale="92500" lnSpcReduction="10000"/>
          </a:bodyPr>
          <a:lstStyle/>
          <a:p>
            <a:pPr eaLnBrk="1" hangingPunct="1">
              <a:lnSpc>
                <a:spcPct val="90000"/>
              </a:lnSpc>
            </a:pPr>
            <a:r>
              <a:rPr lang="en-US" altLang="en-US" sz="1600" dirty="0"/>
              <a:t>Complete all degree requirements – credits, courses, graduate seminar, project, thesis, dissertation, etc.</a:t>
            </a:r>
          </a:p>
          <a:p>
            <a:pPr eaLnBrk="1" hangingPunct="1">
              <a:lnSpc>
                <a:spcPct val="90000"/>
              </a:lnSpc>
            </a:pPr>
            <a:r>
              <a:rPr lang="en-US" altLang="en-US" sz="1600" dirty="0"/>
              <a:t>Pay all past dues (books, parking tickets, etc.)</a:t>
            </a:r>
          </a:p>
          <a:p>
            <a:pPr eaLnBrk="1" hangingPunct="1">
              <a:lnSpc>
                <a:spcPct val="90000"/>
              </a:lnSpc>
            </a:pPr>
            <a:r>
              <a:rPr lang="en-US" altLang="en-US" sz="1600" dirty="0"/>
              <a:t>Must be registered (1 credit by MS students or 3 credits by Ph.D. students) in the semester of graduation</a:t>
            </a:r>
          </a:p>
          <a:p>
            <a:pPr eaLnBrk="1" hangingPunct="1">
              <a:lnSpc>
                <a:spcPct val="90000"/>
              </a:lnSpc>
            </a:pPr>
            <a:r>
              <a:rPr lang="en-US" altLang="en-US" sz="1600" dirty="0"/>
              <a:t>Must apply for graduation in </a:t>
            </a:r>
            <a:r>
              <a:rPr lang="en-US" altLang="en-US" sz="1600" dirty="0" err="1"/>
              <a:t>PantherSoft</a:t>
            </a:r>
            <a:r>
              <a:rPr lang="en-US" altLang="en-US" sz="1600" dirty="0"/>
              <a:t> system before the deadline (see Academic calendar)</a:t>
            </a:r>
          </a:p>
          <a:p>
            <a:pPr>
              <a:lnSpc>
                <a:spcPct val="90000"/>
              </a:lnSpc>
              <a:defRPr/>
            </a:pPr>
            <a:r>
              <a:rPr lang="en-US" altLang="en-US" sz="1600" dirty="0"/>
              <a:t>Present dissertation/thesis/project</a:t>
            </a:r>
          </a:p>
          <a:p>
            <a:pPr>
              <a:lnSpc>
                <a:spcPct val="90000"/>
              </a:lnSpc>
              <a:defRPr/>
            </a:pPr>
            <a:r>
              <a:rPr lang="en-US" altLang="en-US" sz="1600" dirty="0"/>
              <a:t>Submit approved final ETD Milestone or MS Project Completion Memo or MS All Course Option Memo</a:t>
            </a:r>
          </a:p>
          <a:p>
            <a:pPr>
              <a:lnSpc>
                <a:spcPct val="90000"/>
              </a:lnSpc>
              <a:defRPr/>
            </a:pPr>
            <a:r>
              <a:rPr lang="en-US" altLang="en-US" sz="1600" dirty="0"/>
              <a:t>Submit the following to department before the end of semester</a:t>
            </a:r>
          </a:p>
          <a:p>
            <a:pPr lvl="1">
              <a:lnSpc>
                <a:spcPct val="90000"/>
              </a:lnSpc>
              <a:defRPr/>
            </a:pPr>
            <a:r>
              <a:rPr lang="en-US" altLang="en-US" sz="1600" dirty="0"/>
              <a:t>An exit survey form</a:t>
            </a:r>
          </a:p>
          <a:p>
            <a:pPr lvl="1">
              <a:lnSpc>
                <a:spcPct val="90000"/>
              </a:lnSpc>
              <a:defRPr/>
            </a:pPr>
            <a:r>
              <a:rPr lang="en-US" altLang="en-US" sz="1600" dirty="0"/>
              <a:t>Evaluation from your defense or your presentation</a:t>
            </a:r>
          </a:p>
          <a:p>
            <a:pPr eaLnBrk="1" hangingPunct="1">
              <a:lnSpc>
                <a:spcPct val="90000"/>
              </a:lnSpc>
            </a:pPr>
            <a:r>
              <a:rPr lang="en-US" altLang="en-US" sz="1600" dirty="0"/>
              <a:t>Commencement is usually held in May, August, and December</a:t>
            </a:r>
          </a:p>
          <a:p>
            <a:pPr eaLnBrk="1" hangingPunct="1">
              <a:lnSpc>
                <a:spcPct val="90000"/>
              </a:lnSpc>
            </a:pPr>
            <a:r>
              <a:rPr lang="en-US" altLang="en-US" sz="1600" dirty="0"/>
              <a:t>If applicable, return all university property</a:t>
            </a:r>
          </a:p>
          <a:p>
            <a:pPr>
              <a:lnSpc>
                <a:spcPct val="90000"/>
              </a:lnSpc>
            </a:pPr>
            <a:r>
              <a:rPr lang="en-US" altLang="en-US" sz="1600" dirty="0">
                <a:solidFill>
                  <a:srgbClr val="FF0000"/>
                </a:solidFill>
              </a:rPr>
              <a:t>If you applied for graduation but do not graduate, you will need to submit a graduation cancellation to the Graduation Department in the Registrar’s Office to reopen registration allowance for the next semester</a:t>
            </a:r>
          </a:p>
          <a:p>
            <a:pPr>
              <a:lnSpc>
                <a:spcPct val="90000"/>
              </a:lnSpc>
            </a:pPr>
            <a:r>
              <a:rPr lang="en-US" altLang="en-US" sz="1600" dirty="0"/>
              <a:t>Graduation in Sumer? MS students needs to take their CGN 6939 Graduate seminar in Fall or Spring prior to graduation.</a:t>
            </a:r>
          </a:p>
        </p:txBody>
      </p:sp>
      <p:sp>
        <p:nvSpPr>
          <p:cNvPr id="54276" name="Slide Number Placeholder 1">
            <a:extLst>
              <a:ext uri="{FF2B5EF4-FFF2-40B4-BE49-F238E27FC236}">
                <a16:creationId xmlns:a16="http://schemas.microsoft.com/office/drawing/2014/main" id="{9B81F3D5-631F-4286-9071-07CCABD72153}"/>
              </a:ext>
            </a:extLst>
          </p:cNvPr>
          <p:cNvSpPr>
            <a:spLocks noGrp="1"/>
          </p:cNvSpPr>
          <p:nvPr>
            <p:ph type="sldNum" sz="quarter" idx="12"/>
          </p:nvPr>
        </p:nvSpPr>
        <p:spPr bwMode="auto">
          <a:xfrm>
            <a:off x="10968175"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C2BA4A80-7A01-414D-ACA3-7B1CB67CFB38}" type="slidenum">
              <a:rPr lang="en-US" altLang="en-US" sz="1000">
                <a:solidFill>
                  <a:schemeClr val="tx1"/>
                </a:solidFill>
              </a:rPr>
              <a:pPr>
                <a:spcBef>
                  <a:spcPct val="0"/>
                </a:spcBef>
                <a:spcAft>
                  <a:spcPts val="600"/>
                </a:spcAft>
                <a:buFontTx/>
                <a:buNone/>
              </a:pPr>
              <a:t>26</a:t>
            </a:fld>
            <a:endParaRPr lang="en-US" altLang="en-US" sz="100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98E3E-A350-C6BD-070A-F41DE75E995C}"/>
              </a:ext>
            </a:extLst>
          </p:cNvPr>
          <p:cNvSpPr>
            <a:spLocks noGrp="1"/>
          </p:cNvSpPr>
          <p:nvPr>
            <p:ph type="title"/>
          </p:nvPr>
        </p:nvSpPr>
        <p:spPr>
          <a:xfrm>
            <a:off x="3520440" y="363848"/>
            <a:ext cx="7889768" cy="1301179"/>
          </a:xfrm>
        </p:spPr>
        <p:txBody>
          <a:bodyPr/>
          <a:lstStyle/>
          <a:p>
            <a:r>
              <a:rPr lang="en-US" dirty="0"/>
              <a:t>Student activities &amp; campus resources</a:t>
            </a:r>
          </a:p>
        </p:txBody>
      </p:sp>
      <p:sp>
        <p:nvSpPr>
          <p:cNvPr id="3" name="Content Placeholder 2">
            <a:extLst>
              <a:ext uri="{FF2B5EF4-FFF2-40B4-BE49-F238E27FC236}">
                <a16:creationId xmlns:a16="http://schemas.microsoft.com/office/drawing/2014/main" id="{80F073F9-9B2E-3CA4-7AE8-3C964220A418}"/>
              </a:ext>
            </a:extLst>
          </p:cNvPr>
          <p:cNvSpPr>
            <a:spLocks noGrp="1"/>
          </p:cNvSpPr>
          <p:nvPr>
            <p:ph sz="half" idx="14"/>
          </p:nvPr>
        </p:nvSpPr>
        <p:spPr>
          <a:xfrm>
            <a:off x="3520439" y="1862920"/>
            <a:ext cx="3897119" cy="4402668"/>
          </a:xfrm>
        </p:spPr>
        <p:txBody>
          <a:bodyPr>
            <a:normAutofit fontScale="25000" lnSpcReduction="20000"/>
          </a:bodyPr>
          <a:lstStyle/>
          <a:p>
            <a:pPr marL="0" indent="0" algn="ctr" defTabSz="0">
              <a:buNone/>
            </a:pPr>
            <a:r>
              <a:rPr lang="en-US" altLang="en-US" sz="5600" dirty="0">
                <a:solidFill>
                  <a:schemeClr val="tx1"/>
                </a:solidFill>
                <a:hlinkClick r:id="rId2"/>
              </a:rPr>
              <a:t>https://dasa.fiu.edu/get-involved/join/</a:t>
            </a:r>
            <a:endParaRPr lang="en-US" altLang="en-US" sz="5600" dirty="0">
              <a:solidFill>
                <a:schemeClr val="tx1"/>
              </a:solidFill>
            </a:endParaRPr>
          </a:p>
          <a:p>
            <a:pPr eaLnBrk="1" hangingPunct="1"/>
            <a:r>
              <a:rPr lang="en-US" altLang="en-US" sz="5600" dirty="0">
                <a:solidFill>
                  <a:schemeClr val="tx1"/>
                </a:solidFill>
              </a:rPr>
              <a:t>Student organizations provide activities such as seminars, field trips, social gatherings, picnic, community services</a:t>
            </a:r>
          </a:p>
          <a:p>
            <a:pPr eaLnBrk="1" hangingPunct="1"/>
            <a:r>
              <a:rPr lang="en-US" altLang="en-US" sz="5600" dirty="0">
                <a:solidFill>
                  <a:schemeClr val="tx1"/>
                </a:solidFill>
              </a:rPr>
              <a:t>All students are encouraged to participate in community services:</a:t>
            </a:r>
          </a:p>
          <a:p>
            <a:pPr lvl="1" eaLnBrk="1" hangingPunct="1"/>
            <a:r>
              <a:rPr lang="en-US" altLang="en-US" sz="5600" dirty="0">
                <a:solidFill>
                  <a:schemeClr val="tx1"/>
                </a:solidFill>
              </a:rPr>
              <a:t>Habitat for Humanity</a:t>
            </a:r>
          </a:p>
          <a:p>
            <a:pPr lvl="1" eaLnBrk="1" hangingPunct="1"/>
            <a:r>
              <a:rPr lang="en-US" altLang="en-US" sz="5600" dirty="0">
                <a:solidFill>
                  <a:schemeClr val="tx1"/>
                </a:solidFill>
              </a:rPr>
              <a:t>Engineers Without Borders</a:t>
            </a:r>
          </a:p>
          <a:p>
            <a:pPr lvl="1" eaLnBrk="1" hangingPunct="1"/>
            <a:r>
              <a:rPr lang="en-US" altLang="en-US" sz="5600" dirty="0">
                <a:solidFill>
                  <a:schemeClr val="tx1"/>
                </a:solidFill>
              </a:rPr>
              <a:t>Hands-on-Miami</a:t>
            </a:r>
          </a:p>
          <a:p>
            <a:pPr lvl="1" eaLnBrk="1" hangingPunct="1"/>
            <a:r>
              <a:rPr lang="en-US" altLang="en-US" sz="5600" dirty="0">
                <a:solidFill>
                  <a:schemeClr val="tx1"/>
                </a:solidFill>
              </a:rPr>
              <a:t>Holiday food and toy drives</a:t>
            </a:r>
          </a:p>
          <a:p>
            <a:pPr lvl="1" eaLnBrk="1" hangingPunct="1"/>
            <a:r>
              <a:rPr lang="en-US" altLang="en-US" sz="5600" dirty="0">
                <a:solidFill>
                  <a:schemeClr val="tx1"/>
                </a:solidFill>
              </a:rPr>
              <a:t>And a lot more</a:t>
            </a:r>
          </a:p>
          <a:p>
            <a:pPr lvl="1" eaLnBrk="1" hangingPunct="1"/>
            <a:r>
              <a:rPr lang="en-US" altLang="en-US" sz="5600" dirty="0">
                <a:solidFill>
                  <a:schemeClr val="tx1"/>
                </a:solidFill>
              </a:rPr>
              <a:t>Watch out for announcements</a:t>
            </a:r>
          </a:p>
          <a:p>
            <a:endParaRPr lang="en-US" dirty="0"/>
          </a:p>
        </p:txBody>
      </p:sp>
      <p:sp>
        <p:nvSpPr>
          <p:cNvPr id="4" name="Content Placeholder 3">
            <a:extLst>
              <a:ext uri="{FF2B5EF4-FFF2-40B4-BE49-F238E27FC236}">
                <a16:creationId xmlns:a16="http://schemas.microsoft.com/office/drawing/2014/main" id="{9CB02114-BF36-EFDF-60E5-D4957575A8A1}"/>
              </a:ext>
            </a:extLst>
          </p:cNvPr>
          <p:cNvSpPr>
            <a:spLocks noGrp="1"/>
          </p:cNvSpPr>
          <p:nvPr>
            <p:ph sz="half" idx="1"/>
          </p:nvPr>
        </p:nvSpPr>
        <p:spPr>
          <a:xfrm>
            <a:off x="7717808" y="1857604"/>
            <a:ext cx="3688711" cy="4402667"/>
          </a:xfrm>
        </p:spPr>
        <p:txBody>
          <a:bodyPr>
            <a:noAutofit/>
          </a:bodyPr>
          <a:lstStyle/>
          <a:p>
            <a:pPr eaLnBrk="1" hangingPunct="1">
              <a:lnSpc>
                <a:spcPct val="80000"/>
              </a:lnSpc>
            </a:pPr>
            <a:r>
              <a:rPr lang="en-US" altLang="en-US" sz="1400" dirty="0">
                <a:solidFill>
                  <a:schemeClr val="tx1"/>
                </a:solidFill>
              </a:rPr>
              <a:t>Academic and Career Success</a:t>
            </a:r>
          </a:p>
          <a:p>
            <a:pPr eaLnBrk="1" hangingPunct="1">
              <a:lnSpc>
                <a:spcPct val="80000"/>
              </a:lnSpc>
            </a:pPr>
            <a:r>
              <a:rPr lang="en-US" altLang="en-US" sz="1400" dirty="0">
                <a:solidFill>
                  <a:schemeClr val="tx1"/>
                </a:solidFill>
              </a:rPr>
              <a:t>Bookstore</a:t>
            </a:r>
          </a:p>
          <a:p>
            <a:pPr eaLnBrk="1" hangingPunct="1">
              <a:lnSpc>
                <a:spcPct val="110000"/>
              </a:lnSpc>
              <a:spcBef>
                <a:spcPct val="0"/>
              </a:spcBef>
            </a:pPr>
            <a:r>
              <a:rPr lang="en-US" altLang="en-US" sz="1400" dirty="0">
                <a:solidFill>
                  <a:schemeClr val="tx1"/>
                </a:solidFill>
              </a:rPr>
              <a:t>Campus Life </a:t>
            </a:r>
          </a:p>
          <a:p>
            <a:pPr eaLnBrk="1" hangingPunct="1">
              <a:lnSpc>
                <a:spcPct val="80000"/>
              </a:lnSpc>
            </a:pPr>
            <a:r>
              <a:rPr lang="en-US" altLang="en-US" sz="1400" dirty="0">
                <a:solidFill>
                  <a:schemeClr val="tx1"/>
                </a:solidFill>
              </a:rPr>
              <a:t>Disability Resource Center</a:t>
            </a:r>
          </a:p>
          <a:p>
            <a:pPr eaLnBrk="1" hangingPunct="1">
              <a:lnSpc>
                <a:spcPct val="80000"/>
              </a:lnSpc>
            </a:pPr>
            <a:r>
              <a:rPr lang="en-US" altLang="en-US" sz="1400" dirty="0">
                <a:solidFill>
                  <a:schemeClr val="tx1"/>
                </a:solidFill>
              </a:rPr>
              <a:t>Counseling &amp; Psychological Services</a:t>
            </a:r>
          </a:p>
          <a:p>
            <a:pPr eaLnBrk="1" hangingPunct="1">
              <a:lnSpc>
                <a:spcPct val="80000"/>
              </a:lnSpc>
            </a:pPr>
            <a:r>
              <a:rPr lang="en-US" altLang="en-US" sz="1400" dirty="0">
                <a:solidFill>
                  <a:schemeClr val="tx1"/>
                </a:solidFill>
              </a:rPr>
              <a:t>Golden Panther Shuttle</a:t>
            </a:r>
          </a:p>
          <a:p>
            <a:pPr eaLnBrk="1" hangingPunct="1">
              <a:lnSpc>
                <a:spcPct val="80000"/>
              </a:lnSpc>
            </a:pPr>
            <a:r>
              <a:rPr lang="en-US" altLang="en-US" sz="1400" dirty="0">
                <a:solidFill>
                  <a:schemeClr val="tx1"/>
                </a:solidFill>
              </a:rPr>
              <a:t>Housing &amp; Residential Life</a:t>
            </a:r>
          </a:p>
          <a:p>
            <a:pPr eaLnBrk="1" hangingPunct="1">
              <a:lnSpc>
                <a:spcPct val="80000"/>
              </a:lnSpc>
            </a:pPr>
            <a:r>
              <a:rPr lang="en-US" altLang="en-US" sz="1400" dirty="0">
                <a:solidFill>
                  <a:schemeClr val="tx1"/>
                </a:solidFill>
              </a:rPr>
              <a:t>Panthers Care</a:t>
            </a:r>
          </a:p>
          <a:p>
            <a:pPr eaLnBrk="1" hangingPunct="1">
              <a:lnSpc>
                <a:spcPct val="80000"/>
              </a:lnSpc>
            </a:pPr>
            <a:r>
              <a:rPr lang="en-US" altLang="en-US" sz="1400" dirty="0">
                <a:solidFill>
                  <a:schemeClr val="tx1"/>
                </a:solidFill>
              </a:rPr>
              <a:t>Panther Dining Services</a:t>
            </a:r>
          </a:p>
          <a:p>
            <a:pPr eaLnBrk="1" hangingPunct="1">
              <a:lnSpc>
                <a:spcPct val="80000"/>
              </a:lnSpc>
            </a:pPr>
            <a:r>
              <a:rPr lang="en-US" altLang="en-US" sz="1400" dirty="0">
                <a:solidFill>
                  <a:schemeClr val="tx1"/>
                </a:solidFill>
              </a:rPr>
              <a:t>Public Safety</a:t>
            </a:r>
          </a:p>
          <a:p>
            <a:pPr eaLnBrk="1" hangingPunct="1">
              <a:lnSpc>
                <a:spcPct val="80000"/>
              </a:lnSpc>
            </a:pPr>
            <a:r>
              <a:rPr lang="en-US" altLang="en-US" sz="1400" dirty="0">
                <a:solidFill>
                  <a:schemeClr val="tx1"/>
                </a:solidFill>
              </a:rPr>
              <a:t>Social Justice &amp; Inclusions </a:t>
            </a:r>
          </a:p>
          <a:p>
            <a:pPr eaLnBrk="1" hangingPunct="1">
              <a:lnSpc>
                <a:spcPct val="80000"/>
              </a:lnSpc>
            </a:pPr>
            <a:r>
              <a:rPr lang="en-US" altLang="en-US" sz="1400" dirty="0">
                <a:solidFill>
                  <a:schemeClr val="tx1"/>
                </a:solidFill>
              </a:rPr>
              <a:t>Student Health Services</a:t>
            </a:r>
          </a:p>
          <a:p>
            <a:pPr eaLnBrk="1" hangingPunct="1">
              <a:lnSpc>
                <a:spcPct val="80000"/>
              </a:lnSpc>
            </a:pPr>
            <a:r>
              <a:rPr lang="en-US" altLang="en-US" sz="1400" dirty="0">
                <a:solidFill>
                  <a:schemeClr val="tx1"/>
                </a:solidFill>
              </a:rPr>
              <a:t>Victim Empowerment Program</a:t>
            </a:r>
          </a:p>
          <a:p>
            <a:pPr eaLnBrk="1" hangingPunct="1">
              <a:lnSpc>
                <a:spcPct val="80000"/>
              </a:lnSpc>
            </a:pPr>
            <a:r>
              <a:rPr lang="en-US" altLang="en-US" sz="1400" dirty="0">
                <a:solidFill>
                  <a:schemeClr val="tx1"/>
                </a:solidFill>
              </a:rPr>
              <a:t>Wellness &amp; Recreation Center</a:t>
            </a:r>
          </a:p>
          <a:p>
            <a:pPr eaLnBrk="1" hangingPunct="1">
              <a:lnSpc>
                <a:spcPct val="80000"/>
              </a:lnSpc>
            </a:pPr>
            <a:r>
              <a:rPr lang="en-US" altLang="en-US" sz="1400" dirty="0">
                <a:solidFill>
                  <a:schemeClr val="tx1"/>
                </a:solidFill>
              </a:rPr>
              <a:t>Women’s Center</a:t>
            </a:r>
            <a:endParaRPr lang="en-US" sz="1400" dirty="0"/>
          </a:p>
        </p:txBody>
      </p:sp>
      <p:sp>
        <p:nvSpPr>
          <p:cNvPr id="5" name="Slide Number Placeholder 4">
            <a:extLst>
              <a:ext uri="{FF2B5EF4-FFF2-40B4-BE49-F238E27FC236}">
                <a16:creationId xmlns:a16="http://schemas.microsoft.com/office/drawing/2014/main" id="{C40BAB79-FF20-B675-7080-88DBCE546201}"/>
              </a:ext>
            </a:extLst>
          </p:cNvPr>
          <p:cNvSpPr>
            <a:spLocks noGrp="1"/>
          </p:cNvSpPr>
          <p:nvPr>
            <p:ph type="sldNum" sz="quarter" idx="12"/>
          </p:nvPr>
        </p:nvSpPr>
        <p:spPr/>
        <p:txBody>
          <a:bodyPr/>
          <a:lstStyle/>
          <a:p>
            <a:fld id="{B5CEABB6-07DC-46E8-9B57-56EC44A396E5}" type="slidenum">
              <a:rPr lang="en-US" smtClean="0"/>
              <a:pPr/>
              <a:t>27</a:t>
            </a:fld>
            <a:endParaRPr lang="en-US" dirty="0"/>
          </a:p>
        </p:txBody>
      </p:sp>
    </p:spTree>
    <p:extLst>
      <p:ext uri="{BB962C8B-B14F-4D97-AF65-F5344CB8AC3E}">
        <p14:creationId xmlns:p14="http://schemas.microsoft.com/office/powerpoint/2010/main" val="3123647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3BF1-9825-EF70-7F94-416755217B03}"/>
              </a:ext>
            </a:extLst>
          </p:cNvPr>
          <p:cNvSpPr>
            <a:spLocks noGrp="1"/>
          </p:cNvSpPr>
          <p:nvPr>
            <p:ph type="title"/>
          </p:nvPr>
        </p:nvSpPr>
        <p:spPr>
          <a:xfrm>
            <a:off x="3520440" y="896111"/>
            <a:ext cx="7889768" cy="721149"/>
          </a:xfrm>
        </p:spPr>
        <p:txBody>
          <a:bodyPr/>
          <a:lstStyle/>
          <a:p>
            <a:r>
              <a:rPr lang="en-US" dirty="0"/>
              <a:t>Professional Licensure</a:t>
            </a:r>
          </a:p>
        </p:txBody>
      </p:sp>
      <p:sp>
        <p:nvSpPr>
          <p:cNvPr id="3" name="Content Placeholder 2">
            <a:extLst>
              <a:ext uri="{FF2B5EF4-FFF2-40B4-BE49-F238E27FC236}">
                <a16:creationId xmlns:a16="http://schemas.microsoft.com/office/drawing/2014/main" id="{D03ADEE8-B493-00D4-C49C-8FB72C4AEFA2}"/>
              </a:ext>
            </a:extLst>
          </p:cNvPr>
          <p:cNvSpPr>
            <a:spLocks noGrp="1"/>
          </p:cNvSpPr>
          <p:nvPr>
            <p:ph sz="half" idx="14"/>
          </p:nvPr>
        </p:nvSpPr>
        <p:spPr>
          <a:xfrm>
            <a:off x="3261814" y="1719618"/>
            <a:ext cx="4510585" cy="4545969"/>
          </a:xfrm>
        </p:spPr>
        <p:txBody>
          <a:bodyPr>
            <a:normAutofit fontScale="25000" lnSpcReduction="20000"/>
          </a:bodyPr>
          <a:lstStyle/>
          <a:p>
            <a:pPr marL="0" indent="0">
              <a:buNone/>
            </a:pPr>
            <a:r>
              <a:rPr lang="en-US" altLang="en-US" sz="6400" b="1" dirty="0">
                <a:solidFill>
                  <a:schemeClr val="tx1"/>
                </a:solidFill>
              </a:rPr>
              <a:t>Fundamentals of Engineering (FE) </a:t>
            </a:r>
          </a:p>
          <a:p>
            <a:pPr eaLnBrk="1" hangingPunct="1"/>
            <a:r>
              <a:rPr lang="en-US" altLang="en-US" sz="6400" dirty="0"/>
              <a:t>Requires a </a:t>
            </a:r>
            <a:r>
              <a:rPr lang="en-US" altLang="en-US" sz="6400" dirty="0">
                <a:solidFill>
                  <a:schemeClr val="tx1"/>
                </a:solidFill>
              </a:rPr>
              <a:t>B.S. degree in civil or environmental engineering from an ABET accredited four-year BS program</a:t>
            </a:r>
          </a:p>
          <a:p>
            <a:pPr eaLnBrk="1" hangingPunct="1"/>
            <a:r>
              <a:rPr lang="en-US" altLang="en-US" sz="6400" dirty="0">
                <a:solidFill>
                  <a:schemeClr val="tx1"/>
                </a:solidFill>
              </a:rPr>
              <a:t>If degree is foreign, a course-by-course evaluation is required</a:t>
            </a:r>
          </a:p>
          <a:p>
            <a:pPr eaLnBrk="1" hangingPunct="1"/>
            <a:r>
              <a:rPr lang="en-US" altLang="en-US" sz="6400" dirty="0">
                <a:solidFill>
                  <a:schemeClr val="tx1"/>
                </a:solidFill>
              </a:rPr>
              <a:t>If BS degree is not in civil or environmental engineering, need a MS in civil or environmental engineering and all the required math, science, engineering credits</a:t>
            </a:r>
          </a:p>
          <a:p>
            <a:pPr eaLnBrk="1" hangingPunct="1"/>
            <a:r>
              <a:rPr lang="en-US" altLang="en-US" sz="6400" dirty="0">
                <a:solidFill>
                  <a:srgbClr val="FF0000"/>
                </a:solidFill>
              </a:rPr>
              <a:t>Recommendation – take FE exam while you are in school </a:t>
            </a:r>
          </a:p>
          <a:p>
            <a:pPr eaLnBrk="1" hangingPunct="1"/>
            <a:r>
              <a:rPr lang="en-US" altLang="en-US" sz="6400" dirty="0">
                <a:solidFill>
                  <a:srgbClr val="000000"/>
                </a:solidFill>
              </a:rPr>
              <a:t>Department offers review classes</a:t>
            </a:r>
          </a:p>
          <a:p>
            <a:pPr eaLnBrk="1" hangingPunct="1"/>
            <a:r>
              <a:rPr lang="en-US" altLang="en-US" sz="6400" dirty="0">
                <a:solidFill>
                  <a:schemeClr val="tx1"/>
                </a:solidFill>
              </a:rPr>
              <a:t>More information from </a:t>
            </a:r>
            <a:r>
              <a:rPr lang="en-US" altLang="en-US" sz="6400" dirty="0">
                <a:solidFill>
                  <a:schemeClr val="tx1"/>
                </a:solidFill>
                <a:hlinkClick r:id="rId2"/>
              </a:rPr>
              <a:t>http://www.fbpe.org/</a:t>
            </a:r>
            <a:r>
              <a:rPr lang="en-US" altLang="en-US" sz="6400" dirty="0">
                <a:solidFill>
                  <a:schemeClr val="tx1"/>
                </a:solidFill>
              </a:rPr>
              <a:t> </a:t>
            </a:r>
          </a:p>
          <a:p>
            <a:endParaRPr lang="en-US" altLang="en-US" sz="6400" dirty="0">
              <a:solidFill>
                <a:schemeClr val="tx1"/>
              </a:solidFill>
            </a:endParaRPr>
          </a:p>
          <a:p>
            <a:endParaRPr lang="en-US" dirty="0"/>
          </a:p>
        </p:txBody>
      </p:sp>
      <p:sp>
        <p:nvSpPr>
          <p:cNvPr id="4" name="Content Placeholder 3">
            <a:extLst>
              <a:ext uri="{FF2B5EF4-FFF2-40B4-BE49-F238E27FC236}">
                <a16:creationId xmlns:a16="http://schemas.microsoft.com/office/drawing/2014/main" id="{7F2E49B7-1E17-A9F7-5688-A50BAE126BF4}"/>
              </a:ext>
            </a:extLst>
          </p:cNvPr>
          <p:cNvSpPr>
            <a:spLocks noGrp="1"/>
          </p:cNvSpPr>
          <p:nvPr>
            <p:ph sz="half" idx="1"/>
          </p:nvPr>
        </p:nvSpPr>
        <p:spPr>
          <a:xfrm>
            <a:off x="7908877" y="1719619"/>
            <a:ext cx="3840480" cy="4545968"/>
          </a:xfrm>
        </p:spPr>
        <p:txBody>
          <a:bodyPr/>
          <a:lstStyle/>
          <a:p>
            <a:r>
              <a:rPr lang="en-US" altLang="en-US" sz="1600" b="1" dirty="0">
                <a:solidFill>
                  <a:schemeClr val="tx1"/>
                </a:solidFill>
              </a:rPr>
              <a:t>Professional Engineer (PE)</a:t>
            </a:r>
          </a:p>
          <a:p>
            <a:pPr marL="285750" indent="-285750" eaLnBrk="1" hangingPunct="1">
              <a:buFont typeface="Arial" panose="020B0604020202020204" pitchFamily="34" charset="0"/>
              <a:buChar char="•"/>
            </a:pPr>
            <a:r>
              <a:rPr lang="en-US" altLang="en-US" sz="1600" dirty="0"/>
              <a:t>Requires a BS in civil or environmental engineering and four years of  experience</a:t>
            </a:r>
          </a:p>
          <a:p>
            <a:pPr marL="285750" indent="-285750" eaLnBrk="1" hangingPunct="1">
              <a:buFont typeface="Arial" panose="020B0604020202020204" pitchFamily="34" charset="0"/>
              <a:buChar char="•"/>
            </a:pPr>
            <a:r>
              <a:rPr lang="en-US" altLang="en-US" sz="1600" dirty="0"/>
              <a:t>A graduate degree counts as one-year experience if studying full-time</a:t>
            </a:r>
          </a:p>
          <a:p>
            <a:pPr marL="285750" indent="-285750" eaLnBrk="1" hangingPunct="1">
              <a:buFont typeface="Arial" panose="020B0604020202020204" pitchFamily="34" charset="0"/>
              <a:buChar char="•"/>
            </a:pPr>
            <a:r>
              <a:rPr lang="en-US" altLang="en-US" sz="1600" dirty="0"/>
              <a:t>Part-time RA experiences also count</a:t>
            </a:r>
          </a:p>
          <a:p>
            <a:pPr marL="285750" indent="-285750" eaLnBrk="1" hangingPunct="1">
              <a:buFont typeface="Arial" panose="020B0604020202020204" pitchFamily="34" charset="0"/>
              <a:buChar char="•"/>
            </a:pPr>
            <a:r>
              <a:rPr lang="en-US" altLang="en-US" sz="1600" dirty="0"/>
              <a:t>More information from </a:t>
            </a:r>
            <a:r>
              <a:rPr lang="en-US" altLang="en-US" sz="1600" dirty="0">
                <a:hlinkClick r:id="rId2"/>
              </a:rPr>
              <a:t>http://www.fbpe.org/</a:t>
            </a:r>
            <a:r>
              <a:rPr lang="en-US" altLang="en-US" sz="1600" dirty="0"/>
              <a:t> </a:t>
            </a:r>
          </a:p>
          <a:p>
            <a:pPr marL="285750" indent="-285750" eaLnBrk="1" hangingPunct="1">
              <a:buFont typeface="Arial" panose="020B0604020202020204" pitchFamily="34" charset="0"/>
              <a:buChar char="•"/>
            </a:pPr>
            <a:r>
              <a:rPr lang="en-US" altLang="en-US" sz="1600" dirty="0">
                <a:hlinkClick r:id="rId3"/>
              </a:rPr>
              <a:t>http://ncees.org/</a:t>
            </a:r>
            <a:endParaRPr lang="en-US" altLang="en-US" sz="1600" dirty="0"/>
          </a:p>
          <a:p>
            <a:pPr marL="285750" indent="-285750">
              <a:buFont typeface="Arial" panose="020B0604020202020204" pitchFamily="34" charset="0"/>
              <a:buChar char="•"/>
            </a:pPr>
            <a:endParaRPr lang="en-US" altLang="en-US" sz="1800" dirty="0">
              <a:solidFill>
                <a:schemeClr val="tx1"/>
              </a:solidFill>
            </a:endParaRPr>
          </a:p>
          <a:p>
            <a:endParaRPr lang="en-US" dirty="0"/>
          </a:p>
        </p:txBody>
      </p:sp>
      <p:sp>
        <p:nvSpPr>
          <p:cNvPr id="5" name="Slide Number Placeholder 4">
            <a:extLst>
              <a:ext uri="{FF2B5EF4-FFF2-40B4-BE49-F238E27FC236}">
                <a16:creationId xmlns:a16="http://schemas.microsoft.com/office/drawing/2014/main" id="{81F086EE-C0DB-E25F-9000-C6DBBAB386B6}"/>
              </a:ext>
            </a:extLst>
          </p:cNvPr>
          <p:cNvSpPr>
            <a:spLocks noGrp="1"/>
          </p:cNvSpPr>
          <p:nvPr>
            <p:ph type="sldNum" sz="quarter" idx="12"/>
          </p:nvPr>
        </p:nvSpPr>
        <p:spPr/>
        <p:txBody>
          <a:bodyPr/>
          <a:lstStyle/>
          <a:p>
            <a:fld id="{B5CEABB6-07DC-46E8-9B57-56EC44A396E5}" type="slidenum">
              <a:rPr lang="en-US" smtClean="0"/>
              <a:pPr/>
              <a:t>28</a:t>
            </a:fld>
            <a:endParaRPr lang="en-US" dirty="0"/>
          </a:p>
        </p:txBody>
      </p:sp>
    </p:spTree>
    <p:extLst>
      <p:ext uri="{BB962C8B-B14F-4D97-AF65-F5344CB8AC3E}">
        <p14:creationId xmlns:p14="http://schemas.microsoft.com/office/powerpoint/2010/main" val="2998458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235B-6C62-044C-6687-D292409F0DB0}"/>
              </a:ext>
            </a:extLst>
          </p:cNvPr>
          <p:cNvSpPr>
            <a:spLocks noGrp="1"/>
          </p:cNvSpPr>
          <p:nvPr>
            <p:ph type="title"/>
          </p:nvPr>
        </p:nvSpPr>
        <p:spPr>
          <a:xfrm>
            <a:off x="771736" y="896112"/>
            <a:ext cx="9389288" cy="768915"/>
          </a:xfrm>
        </p:spPr>
        <p:txBody>
          <a:bodyPr/>
          <a:lstStyle/>
          <a:p>
            <a:r>
              <a:rPr lang="en-US" dirty="0"/>
              <a:t>Useful websites</a:t>
            </a:r>
          </a:p>
        </p:txBody>
      </p:sp>
      <p:sp>
        <p:nvSpPr>
          <p:cNvPr id="3" name="Slide Number Placeholder 2">
            <a:extLst>
              <a:ext uri="{FF2B5EF4-FFF2-40B4-BE49-F238E27FC236}">
                <a16:creationId xmlns:a16="http://schemas.microsoft.com/office/drawing/2014/main" id="{F44F6658-8569-F829-ABBB-5FF2FD04DF64}"/>
              </a:ext>
            </a:extLst>
          </p:cNvPr>
          <p:cNvSpPr>
            <a:spLocks noGrp="1"/>
          </p:cNvSpPr>
          <p:nvPr>
            <p:ph type="sldNum" sz="quarter" idx="12"/>
          </p:nvPr>
        </p:nvSpPr>
        <p:spPr/>
        <p:txBody>
          <a:bodyPr/>
          <a:lstStyle/>
          <a:p>
            <a:fld id="{B5CEABB6-07DC-46E8-9B57-56EC44A396E5}" type="slidenum">
              <a:rPr lang="en-US" smtClean="0"/>
              <a:pPr/>
              <a:t>29</a:t>
            </a:fld>
            <a:endParaRPr lang="en-US" dirty="0"/>
          </a:p>
        </p:txBody>
      </p:sp>
      <p:sp>
        <p:nvSpPr>
          <p:cNvPr id="4" name="Content Placeholder 3">
            <a:extLst>
              <a:ext uri="{FF2B5EF4-FFF2-40B4-BE49-F238E27FC236}">
                <a16:creationId xmlns:a16="http://schemas.microsoft.com/office/drawing/2014/main" id="{A8A4DEC2-7E3D-A897-206A-2F391288F468}"/>
              </a:ext>
            </a:extLst>
          </p:cNvPr>
          <p:cNvSpPr>
            <a:spLocks noGrp="1"/>
          </p:cNvSpPr>
          <p:nvPr>
            <p:ph sz="half" idx="14"/>
          </p:nvPr>
        </p:nvSpPr>
        <p:spPr>
          <a:xfrm>
            <a:off x="771734" y="1665027"/>
            <a:ext cx="9777985" cy="4864981"/>
          </a:xfrm>
        </p:spPr>
        <p:txBody>
          <a:bodyPr>
            <a:normAutofit fontScale="92500" lnSpcReduction="10000"/>
          </a:bodyPr>
          <a:lstStyle/>
          <a:p>
            <a:pPr marL="285750" indent="-285750">
              <a:lnSpc>
                <a:spcPct val="90000"/>
              </a:lnSpc>
              <a:buFont typeface="Arial" panose="020B0604020202020204" pitchFamily="34" charset="0"/>
              <a:buChar char="•"/>
            </a:pPr>
            <a:r>
              <a:rPr lang="en-US" sz="2000" dirty="0"/>
              <a:t>CEE graduate student handbook: </a:t>
            </a:r>
            <a:r>
              <a:rPr lang="en-US" sz="2000" dirty="0">
                <a:hlinkClick r:id="rId3"/>
              </a:rPr>
              <a:t>https://cee.fiu.edu/wp-content/uploads/2023/09/CEE-Graduate-Student-Handbook-9-20-2023-abm.pdf</a:t>
            </a:r>
            <a:r>
              <a:rPr lang="en-US" sz="2000" dirty="0"/>
              <a:t> </a:t>
            </a:r>
          </a:p>
          <a:p>
            <a:pPr marL="285750" indent="-285750">
              <a:lnSpc>
                <a:spcPct val="90000"/>
              </a:lnSpc>
              <a:buFont typeface="Arial" panose="020B0604020202020204" pitchFamily="34" charset="0"/>
              <a:buChar char="•"/>
            </a:pPr>
            <a:r>
              <a:rPr lang="en-US" sz="2000" dirty="0"/>
              <a:t>CEE department: </a:t>
            </a:r>
            <a:r>
              <a:rPr lang="en-US" sz="2000" dirty="0">
                <a:hlinkClick r:id="rId4"/>
              </a:rPr>
              <a:t>https://cee.fiu.edu/</a:t>
            </a:r>
            <a:r>
              <a:rPr lang="en-US" sz="2000" dirty="0"/>
              <a:t> </a:t>
            </a:r>
          </a:p>
          <a:p>
            <a:pPr marL="742950" lvl="1" indent="-285750">
              <a:lnSpc>
                <a:spcPct val="90000"/>
              </a:lnSpc>
            </a:pPr>
            <a:r>
              <a:rPr lang="en-US" sz="2000" dirty="0"/>
              <a:t>Faculty page: </a:t>
            </a:r>
            <a:r>
              <a:rPr lang="en-US" sz="2000" dirty="0">
                <a:hlinkClick r:id="rId5"/>
              </a:rPr>
              <a:t>https://cee.fiu.edu/people/faculty</a:t>
            </a:r>
            <a:r>
              <a:rPr lang="en-US" sz="2000" dirty="0"/>
              <a:t> </a:t>
            </a:r>
          </a:p>
          <a:p>
            <a:pPr marL="742950" lvl="1" indent="-285750">
              <a:lnSpc>
                <a:spcPct val="90000"/>
              </a:lnSpc>
            </a:pPr>
            <a:r>
              <a:rPr lang="en-US" sz="2000" dirty="0"/>
              <a:t>Department forms:  </a:t>
            </a:r>
            <a:r>
              <a:rPr lang="en-US" sz="2000" dirty="0">
                <a:hlinkClick r:id="rId6"/>
              </a:rPr>
              <a:t>https://cee.fiu.edu/resources/students/department-forms</a:t>
            </a:r>
            <a:r>
              <a:rPr lang="en-US" sz="2000" dirty="0"/>
              <a:t> </a:t>
            </a:r>
          </a:p>
          <a:p>
            <a:pPr marL="742950" lvl="1" indent="-285750">
              <a:lnSpc>
                <a:spcPct val="90000"/>
              </a:lnSpc>
            </a:pPr>
            <a:r>
              <a:rPr lang="en-US" sz="2000" dirty="0"/>
              <a:t>Class schedules: </a:t>
            </a:r>
            <a:r>
              <a:rPr lang="en-US" sz="2000" dirty="0">
                <a:hlinkClick r:id="rId7"/>
              </a:rPr>
              <a:t>https://cee.fiu.edu/resources/students/class-schedules</a:t>
            </a:r>
            <a:r>
              <a:rPr lang="en-US" sz="2000" dirty="0"/>
              <a:t> </a:t>
            </a:r>
          </a:p>
          <a:p>
            <a:pPr marL="285750" indent="-285750">
              <a:lnSpc>
                <a:spcPct val="90000"/>
              </a:lnSpc>
              <a:buFont typeface="Arial" panose="020B0604020202020204" pitchFamily="34" charset="0"/>
              <a:buChar char="•"/>
            </a:pPr>
            <a:r>
              <a:rPr lang="en-US" sz="2000" dirty="0"/>
              <a:t>Graduate catalog: </a:t>
            </a:r>
            <a:r>
              <a:rPr lang="en-US" sz="2000" dirty="0">
                <a:hlinkClick r:id="rId8"/>
              </a:rPr>
              <a:t>https://catalog.fiu.edu</a:t>
            </a:r>
            <a:endParaRPr lang="en-US" sz="2000" dirty="0"/>
          </a:p>
          <a:p>
            <a:pPr marL="285750" indent="-285750">
              <a:lnSpc>
                <a:spcPct val="90000"/>
              </a:lnSpc>
              <a:buFont typeface="Arial" panose="020B0604020202020204" pitchFamily="34" charset="0"/>
              <a:buChar char="•"/>
            </a:pPr>
            <a:r>
              <a:rPr lang="en-US" sz="2000" dirty="0"/>
              <a:t>UGS website: </a:t>
            </a:r>
            <a:r>
              <a:rPr lang="en-US" sz="2000" dirty="0">
                <a:hlinkClick r:id="rId9"/>
              </a:rPr>
              <a:t>https://gradschool.fiu.edu/students/</a:t>
            </a:r>
            <a:r>
              <a:rPr lang="en-US" sz="2000" dirty="0"/>
              <a:t> </a:t>
            </a:r>
          </a:p>
          <a:p>
            <a:pPr marL="742950" lvl="1" indent="-285750">
              <a:lnSpc>
                <a:spcPct val="90000"/>
              </a:lnSpc>
            </a:pPr>
            <a:r>
              <a:rPr lang="en-US" sz="2000" dirty="0"/>
              <a:t>UGS deadlines: </a:t>
            </a:r>
            <a:r>
              <a:rPr lang="en-US" sz="2000" dirty="0">
                <a:solidFill>
                  <a:srgbClr val="0070C0"/>
                </a:solidFill>
                <a:hlinkClick r:id="rId10">
                  <a:extLst>
                    <a:ext uri="{A12FA001-AC4F-418D-AE19-62706E023703}">
                      <ahyp:hlinkClr xmlns:ahyp="http://schemas.microsoft.com/office/drawing/2018/hyperlinkcolor" val="tx"/>
                    </a:ext>
                  </a:extLst>
                </a:hlinkClick>
              </a:rPr>
              <a:t>https://gradschool.fiu.edu/calendar-deadlines/</a:t>
            </a:r>
            <a:r>
              <a:rPr lang="en-US" sz="2000" dirty="0">
                <a:solidFill>
                  <a:srgbClr val="0070C0"/>
                </a:solidFill>
              </a:rPr>
              <a:t> </a:t>
            </a:r>
          </a:p>
          <a:p>
            <a:pPr marL="742950" lvl="1" indent="-285750">
              <a:lnSpc>
                <a:spcPct val="90000"/>
              </a:lnSpc>
            </a:pPr>
            <a:r>
              <a:rPr lang="en-US" sz="2000" dirty="0"/>
              <a:t>UGS policies &amp; procedures: </a:t>
            </a:r>
            <a:r>
              <a:rPr lang="en-US" sz="2000" dirty="0">
                <a:hlinkClick r:id="rId11"/>
              </a:rPr>
              <a:t>https://gradschool.fiu.edu/facultystaff/#gradpolicies</a:t>
            </a:r>
            <a:r>
              <a:rPr lang="en-US" sz="2000" dirty="0"/>
              <a:t> </a:t>
            </a:r>
          </a:p>
          <a:p>
            <a:pPr marL="742950" lvl="1" indent="-285750">
              <a:lnSpc>
                <a:spcPct val="90000"/>
              </a:lnSpc>
            </a:pPr>
            <a:r>
              <a:rPr lang="en-US" sz="2000" dirty="0"/>
              <a:t>UGS Forms: </a:t>
            </a:r>
            <a:r>
              <a:rPr lang="en-US" sz="2000" dirty="0">
                <a:hlinkClick r:id="rId12"/>
              </a:rPr>
              <a:t>https://gradschool.fiu.edu/students/#studentforms</a:t>
            </a:r>
            <a:endParaRPr lang="en-US" sz="2000" dirty="0"/>
          </a:p>
          <a:p>
            <a:pPr marL="285750" indent="-285750">
              <a:lnSpc>
                <a:spcPct val="90000"/>
              </a:lnSpc>
              <a:buFont typeface="Arial" panose="020B0604020202020204" pitchFamily="34" charset="0"/>
              <a:buChar char="•"/>
            </a:pPr>
            <a:r>
              <a:rPr lang="en-US" sz="2000" dirty="0" err="1"/>
              <a:t>Onestop</a:t>
            </a:r>
            <a:r>
              <a:rPr lang="en-US" sz="2000" dirty="0"/>
              <a:t>: </a:t>
            </a:r>
            <a:r>
              <a:rPr lang="en-US" sz="2000" dirty="0">
                <a:hlinkClick r:id="rId13"/>
              </a:rPr>
              <a:t>https://onestop.fiu.edu/</a:t>
            </a:r>
            <a:endParaRPr lang="en-US" sz="2000" dirty="0"/>
          </a:p>
          <a:p>
            <a:pPr marL="285750" indent="-285750">
              <a:lnSpc>
                <a:spcPct val="90000"/>
              </a:lnSpc>
              <a:buFont typeface="Arial" panose="020B0604020202020204" pitchFamily="34" charset="0"/>
              <a:buChar char="•"/>
            </a:pPr>
            <a:r>
              <a:rPr lang="en-US" sz="2000" dirty="0"/>
              <a:t>ISSS: </a:t>
            </a:r>
            <a:r>
              <a:rPr lang="en-US" sz="2000" dirty="0">
                <a:hlinkClick r:id="rId14"/>
              </a:rPr>
              <a:t>https://isss.fiu.edu/</a:t>
            </a:r>
            <a:r>
              <a:rPr lang="en-US" sz="2000" dirty="0"/>
              <a:t>  </a:t>
            </a:r>
          </a:p>
        </p:txBody>
      </p:sp>
    </p:spTree>
    <p:extLst>
      <p:ext uri="{BB962C8B-B14F-4D97-AF65-F5344CB8AC3E}">
        <p14:creationId xmlns:p14="http://schemas.microsoft.com/office/powerpoint/2010/main" val="2391579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3">
            <a:extLst>
              <a:ext uri="{FF2B5EF4-FFF2-40B4-BE49-F238E27FC236}">
                <a16:creationId xmlns:a16="http://schemas.microsoft.com/office/drawing/2014/main" id="{345B0CFD-5414-465C-81C4-F82AB1726AD3}"/>
              </a:ext>
            </a:extLst>
          </p:cNvPr>
          <p:cNvSpPr txBox="1">
            <a:spLocks noChangeArrowheads="1"/>
          </p:cNvSpPr>
          <p:nvPr/>
        </p:nvSpPr>
        <p:spPr bwMode="auto">
          <a:xfrm>
            <a:off x="3520440" y="896111"/>
            <a:ext cx="7889768" cy="2039341"/>
          </a:xfrm>
          <a:prstGeom prst="rect">
            <a:avLst/>
          </a:prstGeom>
        </p:spPr>
        <p:txBody>
          <a:bodyPr vert="horz" lIns="91440" tIns="45720" rIns="91440" bIns="45720" rtlCol="0" anchor="t" anchorCtr="0">
            <a:normAutofit/>
          </a:bodyPr>
          <a:lstStyle>
            <a:lvl1pPr>
              <a:spcBef>
                <a:spcPct val="20000"/>
              </a:spcBef>
              <a:buChar char="•"/>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har char="•"/>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nSpc>
                <a:spcPct val="90000"/>
              </a:lnSpc>
              <a:spcBef>
                <a:spcPct val="0"/>
              </a:spcBef>
              <a:spcAft>
                <a:spcPts val="600"/>
              </a:spcAft>
              <a:buNone/>
              <a:defRPr/>
            </a:pPr>
            <a:r>
              <a:rPr lang="en-US" altLang="en-US" sz="4400" b="1" kern="1200" cap="all" baseline="0" dirty="0">
                <a:solidFill>
                  <a:schemeClr val="accent1"/>
                </a:solidFill>
                <a:effectLst>
                  <a:outerShdw blurRad="63500" dist="38100" dir="5400000" algn="t" rotWithShape="0">
                    <a:prstClr val="black">
                      <a:alpha val="25000"/>
                    </a:prstClr>
                  </a:outerShdw>
                </a:effectLst>
                <a:latin typeface="+mj-lt"/>
                <a:ea typeface="+mj-ea"/>
                <a:cs typeface="+mj-cs"/>
              </a:rPr>
              <a:t>CEE Department</a:t>
            </a:r>
          </a:p>
        </p:txBody>
      </p:sp>
      <p:sp>
        <p:nvSpPr>
          <p:cNvPr id="8194" name="Rectangle 2">
            <a:extLst>
              <a:ext uri="{FF2B5EF4-FFF2-40B4-BE49-F238E27FC236}">
                <a16:creationId xmlns:a16="http://schemas.microsoft.com/office/drawing/2014/main" id="{0FCF491C-B23D-4996-BDBD-EB69D1CB8E53}"/>
              </a:ext>
            </a:extLst>
          </p:cNvPr>
          <p:cNvSpPr>
            <a:spLocks noChangeArrowheads="1"/>
          </p:cNvSpPr>
          <p:nvPr/>
        </p:nvSpPr>
        <p:spPr bwMode="auto">
          <a:xfrm>
            <a:off x="5023839" y="1728940"/>
            <a:ext cx="5593854" cy="5216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nSpc>
                <a:spcPts val="2000"/>
              </a:lnSpc>
              <a:spcBef>
                <a:spcPts val="0"/>
              </a:spcBef>
              <a:spcAft>
                <a:spcPts val="1200"/>
              </a:spcAft>
              <a:buNone/>
            </a:pPr>
            <a:r>
              <a:rPr lang="en-US" altLang="en-US" sz="2800" dirty="0">
                <a:solidFill>
                  <a:schemeClr val="tx1"/>
                </a:solidFill>
                <a:latin typeface="+mn-lt"/>
                <a:hlinkClick r:id="rId2"/>
              </a:rPr>
              <a:t>https://cee.fiu.edu/</a:t>
            </a:r>
            <a:r>
              <a:rPr lang="en-US" altLang="en-US" sz="2800" dirty="0">
                <a:solidFill>
                  <a:schemeClr val="tx1"/>
                </a:solidFill>
                <a:latin typeface="+mn-lt"/>
              </a:rPr>
              <a:t> </a:t>
            </a:r>
          </a:p>
        </p:txBody>
      </p:sp>
      <p:pic>
        <p:nvPicPr>
          <p:cNvPr id="8197" name="Picture 1" descr="A screenshot of a computer&#10;&#10;Description automatically generated">
            <a:extLst>
              <a:ext uri="{FF2B5EF4-FFF2-40B4-BE49-F238E27FC236}">
                <a16:creationId xmlns:a16="http://schemas.microsoft.com/office/drawing/2014/main" id="{13F1B9D1-626F-431A-A289-662DA6DDC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687578" y="2462646"/>
            <a:ext cx="7451826" cy="4061245"/>
          </a:xfrm>
          <a:prstGeom prst="rect">
            <a:avLst/>
          </a:prstGeom>
          <a:solidFill>
            <a:srgbClr val="FFFFFF"/>
          </a:solidFill>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196" name="Slide Number Placeholder 1">
            <a:extLst>
              <a:ext uri="{FF2B5EF4-FFF2-40B4-BE49-F238E27FC236}">
                <a16:creationId xmlns:a16="http://schemas.microsoft.com/office/drawing/2014/main" id="{1844ED95-78F3-4BE8-9F55-A98641774FFB}"/>
              </a:ext>
            </a:extLst>
          </p:cNvPr>
          <p:cNvSpPr>
            <a:spLocks noGrp="1"/>
          </p:cNvSpPr>
          <p:nvPr>
            <p:ph type="sldNum" sz="quarter" idx="12"/>
          </p:nvPr>
        </p:nvSpPr>
        <p:spPr bwMode="auto">
          <a:xfrm>
            <a:off x="10949320"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spcAft>
                <a:spcPts val="600"/>
              </a:spcAft>
              <a:buFontTx/>
              <a:buNone/>
            </a:pPr>
            <a:fld id="{3366A58E-22FF-4635-94B8-1485EB573B53}" type="slidenum">
              <a:rPr lang="en-US" altLang="en-US" sz="1000">
                <a:solidFill>
                  <a:schemeClr val="tx1">
                    <a:lumMod val="75000"/>
                    <a:lumOff val="25000"/>
                  </a:schemeClr>
                </a:solidFill>
                <a:latin typeface="+mn-lt"/>
              </a:rPr>
              <a:pPr>
                <a:spcBef>
                  <a:spcPct val="0"/>
                </a:spcBef>
                <a:spcAft>
                  <a:spcPts val="600"/>
                </a:spcAft>
                <a:buFontTx/>
                <a:buNone/>
              </a:pPr>
              <a:t>3</a:t>
            </a:fld>
            <a:endParaRPr lang="en-US" altLang="en-US" sz="1000">
              <a:solidFill>
                <a:schemeClr val="tx1">
                  <a:lumMod val="75000"/>
                  <a:lumOff val="25000"/>
                </a:schemeClr>
              </a:solidFill>
              <a:latin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5900245" y="544285"/>
            <a:ext cx="5528217" cy="2685383"/>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5896341" y="3423773"/>
            <a:ext cx="2237726" cy="2029969"/>
          </a:xfrm>
        </p:spPr>
        <p:txBody>
          <a:bodyPr bIns="0">
            <a:normAutofit lnSpcReduction="10000"/>
          </a:bodyPr>
          <a:lstStyle/>
          <a:p>
            <a:r>
              <a:rPr lang="en-US" dirty="0"/>
              <a:t>Xia Jin​</a:t>
            </a:r>
          </a:p>
          <a:p>
            <a:r>
              <a:rPr lang="en-US" dirty="0"/>
              <a:t>EC 3672</a:t>
            </a:r>
          </a:p>
          <a:p>
            <a:r>
              <a:rPr lang="en-US" dirty="0"/>
              <a:t>xjin1@fiu.edu</a:t>
            </a:r>
          </a:p>
          <a:p>
            <a:r>
              <a:rPr lang="en-US" dirty="0"/>
              <a:t>www.cee.fiu.edu</a:t>
            </a:r>
          </a:p>
        </p:txBody>
      </p:sp>
      <p:sp>
        <p:nvSpPr>
          <p:cNvPr id="4" name="Content Placeholder 2">
            <a:extLst>
              <a:ext uri="{FF2B5EF4-FFF2-40B4-BE49-F238E27FC236}">
                <a16:creationId xmlns:a16="http://schemas.microsoft.com/office/drawing/2014/main" id="{295F6009-835B-D9A1-BAC2-4C0E49E73495}"/>
              </a:ext>
            </a:extLst>
          </p:cNvPr>
          <p:cNvSpPr txBox="1">
            <a:spLocks/>
          </p:cNvSpPr>
          <p:nvPr/>
        </p:nvSpPr>
        <p:spPr>
          <a:xfrm>
            <a:off x="8846532" y="3423772"/>
            <a:ext cx="2237726" cy="2029969"/>
          </a:xfrm>
          <a:prstGeom prst="rect">
            <a:avLst/>
          </a:prstGeom>
        </p:spPr>
        <p:txBody>
          <a:bodyPr vert="horz" lIns="91440" tIns="45720" rIns="91440" bIns="0" rtlCol="0">
            <a:normAutofit lnSpcReduction="10000"/>
          </a:bodyPr>
          <a:lstStyle>
            <a:lvl1pPr marL="0" indent="0" algn="l" defTabSz="914400" rtl="0" eaLnBrk="1" latinLnBrk="0" hangingPunct="1">
              <a:lnSpc>
                <a:spcPct val="150000"/>
              </a:lnSpc>
              <a:spcBef>
                <a:spcPts val="0"/>
              </a:spcBef>
              <a:spcAft>
                <a:spcPts val="1200"/>
              </a:spcAft>
              <a:buFont typeface="Arial" panose="020B0604020202020204" pitchFamily="34" charset="0"/>
              <a:buNone/>
              <a:defRPr sz="18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12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Saarah Hack​</a:t>
            </a:r>
          </a:p>
          <a:p>
            <a:r>
              <a:rPr lang="en-US" dirty="0"/>
              <a:t>EC 3609</a:t>
            </a:r>
          </a:p>
          <a:p>
            <a:r>
              <a:rPr lang="en-US" dirty="0">
                <a:hlinkClick r:id="rId3">
                  <a:extLst>
                    <a:ext uri="{A12FA001-AC4F-418D-AE19-62706E023703}">
                      <ahyp:hlinkClr xmlns:ahyp="http://schemas.microsoft.com/office/drawing/2018/hyperlinkcolor" val="tx"/>
                    </a:ext>
                  </a:extLst>
                </a:hlinkClick>
              </a:rPr>
              <a:t>bhack@fiu.edu</a:t>
            </a:r>
            <a:endParaRPr lang="en-US" dirty="0"/>
          </a:p>
          <a:p>
            <a:r>
              <a:rPr lang="en-US" dirty="0"/>
              <a:t>www.cee.fiu.edu</a:t>
            </a:r>
          </a:p>
        </p:txBody>
      </p:sp>
    </p:spTree>
    <p:extLst>
      <p:ext uri="{BB962C8B-B14F-4D97-AF65-F5344CB8AC3E}">
        <p14:creationId xmlns:p14="http://schemas.microsoft.com/office/powerpoint/2010/main" val="243649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4185556-6355-8D26-F58B-372DC29D13E0}"/>
              </a:ext>
            </a:extLst>
          </p:cNvPr>
          <p:cNvSpPr>
            <a:spLocks noGrp="1"/>
          </p:cNvSpPr>
          <p:nvPr>
            <p:ph type="title"/>
          </p:nvPr>
        </p:nvSpPr>
        <p:spPr>
          <a:xfrm>
            <a:off x="353683" y="404406"/>
            <a:ext cx="7384211" cy="760160"/>
          </a:xfrm>
        </p:spPr>
        <p:txBody>
          <a:bodyPr/>
          <a:lstStyle/>
          <a:p>
            <a:r>
              <a:rPr lang="en-US" dirty="0"/>
              <a:t>CEE graduate catalog</a:t>
            </a:r>
          </a:p>
        </p:txBody>
      </p:sp>
      <p:sp>
        <p:nvSpPr>
          <p:cNvPr id="5" name="Slide Number Placeholder 4">
            <a:extLst>
              <a:ext uri="{FF2B5EF4-FFF2-40B4-BE49-F238E27FC236}">
                <a16:creationId xmlns:a16="http://schemas.microsoft.com/office/drawing/2014/main" id="{E3541521-DE72-3000-79B2-3C79CD35E8A7}"/>
              </a:ext>
            </a:extLst>
          </p:cNvPr>
          <p:cNvSpPr>
            <a:spLocks noGrp="1"/>
          </p:cNvSpPr>
          <p:nvPr>
            <p:ph type="sldNum" sz="quarter" idx="12"/>
          </p:nvPr>
        </p:nvSpPr>
        <p:spPr>
          <a:xfrm>
            <a:off x="11274091" y="6355080"/>
            <a:ext cx="457200" cy="365125"/>
          </a:xfrm>
        </p:spPr>
        <p:txBody>
          <a:bodyPr anchor="ctr">
            <a:normAutofit/>
          </a:bodyPr>
          <a:lstStyle/>
          <a:p>
            <a:pPr>
              <a:spcAft>
                <a:spcPts val="600"/>
              </a:spcAft>
            </a:pPr>
            <a:fld id="{B5CEABB6-07DC-46E8-9B57-56EC44A396E5}" type="slidenum">
              <a:rPr lang="en-US" smtClean="0"/>
              <a:pPr>
                <a:spcAft>
                  <a:spcPts val="600"/>
                </a:spcAft>
              </a:pPr>
              <a:t>4</a:t>
            </a:fld>
            <a:endParaRPr lang="en-US"/>
          </a:p>
        </p:txBody>
      </p:sp>
      <p:sp>
        <p:nvSpPr>
          <p:cNvPr id="12" name="Content Placeholder 3">
            <a:extLst>
              <a:ext uri="{FF2B5EF4-FFF2-40B4-BE49-F238E27FC236}">
                <a16:creationId xmlns:a16="http://schemas.microsoft.com/office/drawing/2014/main" id="{FBAF868E-564C-1143-20E9-0C5A253E7899}"/>
              </a:ext>
            </a:extLst>
          </p:cNvPr>
          <p:cNvSpPr>
            <a:spLocks noGrp="1"/>
          </p:cNvSpPr>
          <p:nvPr>
            <p:ph sz="half" idx="14"/>
          </p:nvPr>
        </p:nvSpPr>
        <p:spPr>
          <a:xfrm>
            <a:off x="747102" y="1164566"/>
            <a:ext cx="6597372" cy="495197"/>
          </a:xfrm>
        </p:spPr>
        <p:txBody>
          <a:bodyPr>
            <a:noAutofit/>
          </a:bodyPr>
          <a:lstStyle/>
          <a:p>
            <a:r>
              <a:rPr lang="en-US" altLang="en-US" sz="2400" u="sng" dirty="0">
                <a:solidFill>
                  <a:schemeClr val="tx2"/>
                </a:solidFill>
                <a:latin typeface="+mj-lt"/>
                <a:hlinkClick r:id="rId2" action="ppaction://hlinkfile">
                  <a:extLst>
                    <a:ext uri="{A12FA001-AC4F-418D-AE19-62706E023703}">
                      <ahyp:hlinkClr xmlns:ahyp="http://schemas.microsoft.com/office/drawing/2018/hyperlinkcolor" val="tx"/>
                    </a:ext>
                  </a:extLst>
                </a:hlinkClick>
              </a:rPr>
              <a:t>catalog.fiu.edu </a:t>
            </a:r>
            <a:endParaRPr lang="en-US" altLang="en-US" sz="2400" u="sng" dirty="0">
              <a:solidFill>
                <a:schemeClr val="tx2"/>
              </a:solidFill>
              <a:latin typeface="+mj-lt"/>
            </a:endParaRPr>
          </a:p>
          <a:p>
            <a:endParaRPr lang="en-US" sz="2400" dirty="0"/>
          </a:p>
        </p:txBody>
      </p:sp>
      <p:pic>
        <p:nvPicPr>
          <p:cNvPr id="6" name="Picture 5">
            <a:extLst>
              <a:ext uri="{FF2B5EF4-FFF2-40B4-BE49-F238E27FC236}">
                <a16:creationId xmlns:a16="http://schemas.microsoft.com/office/drawing/2014/main" id="{0EB95677-CACF-2CD4-12EC-5157F65AF724}"/>
              </a:ext>
            </a:extLst>
          </p:cNvPr>
          <p:cNvPicPr>
            <a:picLocks noChangeAspect="1"/>
          </p:cNvPicPr>
          <p:nvPr/>
        </p:nvPicPr>
        <p:blipFill>
          <a:blip r:embed="rId3"/>
          <a:stretch>
            <a:fillRect/>
          </a:stretch>
        </p:blipFill>
        <p:spPr>
          <a:xfrm>
            <a:off x="2110596" y="1653642"/>
            <a:ext cx="4065917" cy="5066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62741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3">
            <a:extLst>
              <a:ext uri="{FF2B5EF4-FFF2-40B4-BE49-F238E27FC236}">
                <a16:creationId xmlns:a16="http://schemas.microsoft.com/office/drawing/2014/main" id="{5CD70F78-D613-4984-ED20-2205018FF2F6}"/>
              </a:ext>
            </a:extLst>
          </p:cNvPr>
          <p:cNvSpPr txBox="1">
            <a:spLocks noChangeArrowheads="1"/>
          </p:cNvSpPr>
          <p:nvPr/>
        </p:nvSpPr>
        <p:spPr bwMode="auto">
          <a:xfrm>
            <a:off x="4244196" y="456241"/>
            <a:ext cx="7643003" cy="802399"/>
          </a:xfrm>
          <a:prstGeom prst="rect">
            <a:avLst/>
          </a:prstGeom>
          <a:noFill/>
          <a:ln>
            <a:noFill/>
          </a:ln>
        </p:spPr>
        <p:txBody>
          <a:bodyPr wrap="square">
            <a:spAutoFit/>
          </a:bodyPr>
          <a:lstStyle>
            <a:lvl1pPr>
              <a:spcBef>
                <a:spcPct val="20000"/>
              </a:spcBef>
              <a:buChar char="•"/>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har char="•"/>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hangingPunct="1">
              <a:lnSpc>
                <a:spcPts val="5800"/>
              </a:lnSpc>
              <a:spcBef>
                <a:spcPct val="0"/>
              </a:spcBef>
              <a:buNone/>
              <a:defRPr/>
            </a:pPr>
            <a:r>
              <a:rPr lang="en-US" altLang="en-US" sz="4800" b="1" cap="all" dirty="0">
                <a:solidFill>
                  <a:schemeClr val="tx2"/>
                </a:solidFill>
                <a:effectLst>
                  <a:outerShdw blurRad="63500" dist="38100" dir="5400000" algn="t" rotWithShape="0">
                    <a:prstClr val="black">
                      <a:alpha val="25000"/>
                    </a:prstClr>
                  </a:outerShdw>
                </a:effectLst>
                <a:latin typeface="+mn-lt"/>
                <a:ea typeface="+mj-ea"/>
                <a:cs typeface="+mj-cs"/>
              </a:rPr>
              <a:t>graduate programs</a:t>
            </a:r>
          </a:p>
        </p:txBody>
      </p:sp>
      <p:sp>
        <p:nvSpPr>
          <p:cNvPr id="3" name="TextBox 2">
            <a:extLst>
              <a:ext uri="{FF2B5EF4-FFF2-40B4-BE49-F238E27FC236}">
                <a16:creationId xmlns:a16="http://schemas.microsoft.com/office/drawing/2014/main" id="{07EFD596-94AD-1990-9C67-91EFBF14AEC6}"/>
              </a:ext>
            </a:extLst>
          </p:cNvPr>
          <p:cNvSpPr txBox="1"/>
          <p:nvPr/>
        </p:nvSpPr>
        <p:spPr>
          <a:xfrm>
            <a:off x="5003545" y="1666004"/>
            <a:ext cx="6324362" cy="3354765"/>
          </a:xfrm>
          <a:prstGeom prst="rect">
            <a:avLst/>
          </a:prstGeom>
          <a:noFill/>
        </p:spPr>
        <p:txBody>
          <a:bodyPr wrap="square">
            <a:spAutoFit/>
          </a:bodyPr>
          <a:lstStyle/>
          <a:p>
            <a:pPr marL="457200" indent="-457200" eaLnBrk="1" fontAlgn="auto" hangingPunct="1">
              <a:spcAft>
                <a:spcPts val="0"/>
              </a:spcAft>
              <a:buFont typeface="Arial" panose="020B0604020202020204" pitchFamily="34" charset="0"/>
              <a:buChar char="•"/>
              <a:defRPr/>
            </a:pPr>
            <a:r>
              <a:rPr lang="en-US" altLang="en-US" sz="2800" dirty="0">
                <a:solidFill>
                  <a:schemeClr val="tx2"/>
                </a:solidFill>
              </a:rPr>
              <a:t>MS in Civil Engineering</a:t>
            </a:r>
          </a:p>
          <a:p>
            <a:pPr marL="800100" lvl="1" indent="-342900" eaLnBrk="1" fontAlgn="auto" hangingPunct="1">
              <a:spcAft>
                <a:spcPts val="0"/>
              </a:spcAft>
              <a:buFont typeface="Arial" panose="020B0604020202020204" pitchFamily="34" charset="0"/>
              <a:buChar char="•"/>
              <a:defRPr/>
            </a:pPr>
            <a:r>
              <a:rPr lang="en-US" altLang="en-US" sz="2400" dirty="0">
                <a:solidFill>
                  <a:schemeClr val="tx2"/>
                </a:solidFill>
              </a:rPr>
              <a:t>Structures/Geotechnical/Construction</a:t>
            </a:r>
          </a:p>
          <a:p>
            <a:pPr marL="800100" lvl="1" indent="-342900" eaLnBrk="1" fontAlgn="auto" hangingPunct="1">
              <a:spcAft>
                <a:spcPts val="0"/>
              </a:spcAft>
              <a:buFont typeface="Arial" panose="020B0604020202020204" pitchFamily="34" charset="0"/>
              <a:buChar char="•"/>
              <a:defRPr/>
            </a:pPr>
            <a:r>
              <a:rPr lang="en-US" altLang="en-US" sz="2400" dirty="0">
                <a:solidFill>
                  <a:schemeClr val="tx2"/>
                </a:solidFill>
              </a:rPr>
              <a:t>Transportation</a:t>
            </a:r>
          </a:p>
          <a:p>
            <a:pPr marL="800100" lvl="1" indent="-342900" eaLnBrk="1" fontAlgn="auto" hangingPunct="1">
              <a:spcAft>
                <a:spcPts val="0"/>
              </a:spcAft>
              <a:buFont typeface="Arial" panose="020B0604020202020204" pitchFamily="34" charset="0"/>
              <a:buChar char="•"/>
              <a:defRPr/>
            </a:pPr>
            <a:r>
              <a:rPr lang="en-US" altLang="en-US" sz="2400" dirty="0">
                <a:solidFill>
                  <a:schemeClr val="tx2"/>
                </a:solidFill>
              </a:rPr>
              <a:t>Water Resources</a:t>
            </a:r>
          </a:p>
          <a:p>
            <a:pPr marL="457200" indent="-457200" eaLnBrk="1" fontAlgn="auto" hangingPunct="1">
              <a:spcAft>
                <a:spcPts val="0"/>
              </a:spcAft>
              <a:buFont typeface="Arial" panose="020B0604020202020204" pitchFamily="34" charset="0"/>
              <a:buChar char="•"/>
              <a:defRPr/>
            </a:pPr>
            <a:r>
              <a:rPr lang="en-US" altLang="en-US" sz="2800" dirty="0">
                <a:solidFill>
                  <a:schemeClr val="tx2"/>
                </a:solidFill>
              </a:rPr>
              <a:t>MS in Environmental Engineering</a:t>
            </a:r>
          </a:p>
          <a:p>
            <a:pPr marL="457200" indent="-457200" eaLnBrk="1" fontAlgn="auto" hangingPunct="1">
              <a:spcAft>
                <a:spcPts val="0"/>
              </a:spcAft>
              <a:buFont typeface="Arial" panose="020B0604020202020204" pitchFamily="34" charset="0"/>
              <a:buChar char="•"/>
              <a:defRPr/>
            </a:pPr>
            <a:r>
              <a:rPr lang="en-US" altLang="en-US" sz="2800" dirty="0">
                <a:solidFill>
                  <a:schemeClr val="tx2"/>
                </a:solidFill>
              </a:rPr>
              <a:t>PhD in Civil Engineering</a:t>
            </a:r>
          </a:p>
          <a:p>
            <a:pPr marL="457200" indent="-457200" eaLnBrk="1" fontAlgn="auto" hangingPunct="1">
              <a:spcAft>
                <a:spcPts val="0"/>
              </a:spcAft>
              <a:buFont typeface="Arial" panose="020B0604020202020204" pitchFamily="34" charset="0"/>
              <a:buChar char="•"/>
              <a:defRPr/>
            </a:pPr>
            <a:r>
              <a:rPr lang="en-US" altLang="en-US" sz="2800" dirty="0">
                <a:solidFill>
                  <a:schemeClr val="tx2"/>
                </a:solidFill>
              </a:rPr>
              <a:t>Combined BS/MS Degree Pathway</a:t>
            </a:r>
          </a:p>
          <a:p>
            <a:pPr marL="457200" indent="-457200" eaLnBrk="1" fontAlgn="auto" hangingPunct="1">
              <a:spcAft>
                <a:spcPts val="0"/>
              </a:spcAft>
              <a:buFont typeface="Arial" panose="020B0604020202020204" pitchFamily="34" charset="0"/>
              <a:buChar char="•"/>
              <a:defRPr/>
            </a:pPr>
            <a:r>
              <a:rPr lang="en-US" altLang="en-US" sz="2800" dirty="0">
                <a:solidFill>
                  <a:schemeClr val="tx2"/>
                </a:solidFill>
              </a:rPr>
              <a:t>MS-</a:t>
            </a:r>
            <a:r>
              <a:rPr lang="en-US" altLang="en-US" sz="2800" dirty="0" err="1">
                <a:solidFill>
                  <a:schemeClr val="tx2"/>
                </a:solidFill>
              </a:rPr>
              <a:t>en</a:t>
            </a:r>
            <a:r>
              <a:rPr lang="en-US" altLang="en-US" sz="2800" dirty="0">
                <a:solidFill>
                  <a:schemeClr val="tx2"/>
                </a:solidFill>
              </a:rPr>
              <a:t>-Route to PhD</a:t>
            </a:r>
          </a:p>
        </p:txBody>
      </p:sp>
    </p:spTree>
    <p:extLst>
      <p:ext uri="{BB962C8B-B14F-4D97-AF65-F5344CB8AC3E}">
        <p14:creationId xmlns:p14="http://schemas.microsoft.com/office/powerpoint/2010/main" val="335530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771736" y="896112"/>
            <a:ext cx="9389288" cy="725654"/>
          </a:xfrm>
        </p:spPr>
        <p:txBody>
          <a:bodyPr/>
          <a:lstStyle/>
          <a:p>
            <a:r>
              <a:rPr lang="en-US" dirty="0"/>
              <a:t>MS Program timeline</a:t>
            </a:r>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fld id="{B5CEABB6-07DC-46E8-9B57-56EC44A396E5}" type="slidenum">
              <a:rPr lang="en-US" smtClean="0"/>
              <a:pPr/>
              <a:t>6</a:t>
            </a:fld>
            <a:endParaRPr lang="en-US" dirty="0"/>
          </a:p>
        </p:txBody>
      </p:sp>
      <p:sp>
        <p:nvSpPr>
          <p:cNvPr id="21" name="TextBox 20">
            <a:extLst>
              <a:ext uri="{FF2B5EF4-FFF2-40B4-BE49-F238E27FC236}">
                <a16:creationId xmlns:a16="http://schemas.microsoft.com/office/drawing/2014/main" id="{F85E8C4F-5FAF-164C-AEAF-CABCBD8CA13E}"/>
              </a:ext>
            </a:extLst>
          </p:cNvPr>
          <p:cNvSpPr txBox="1"/>
          <p:nvPr/>
        </p:nvSpPr>
        <p:spPr>
          <a:xfrm>
            <a:off x="946118" y="6356350"/>
            <a:ext cx="6225409" cy="369332"/>
          </a:xfrm>
          <a:prstGeom prst="rect">
            <a:avLst/>
          </a:prstGeom>
          <a:noFill/>
        </p:spPr>
        <p:txBody>
          <a:bodyPr wrap="square">
            <a:spAutoFit/>
          </a:bodyPr>
          <a:lstStyle/>
          <a:p>
            <a:r>
              <a:rPr lang="en-US" dirty="0">
                <a:hlinkClick r:id="rId3"/>
              </a:rPr>
              <a:t>https://cee.fiu.edu/resources/students/department-forms</a:t>
            </a:r>
            <a:r>
              <a:rPr lang="en-US" dirty="0"/>
              <a:t> </a:t>
            </a:r>
          </a:p>
        </p:txBody>
      </p:sp>
      <p:sp>
        <p:nvSpPr>
          <p:cNvPr id="22" name="TextBox 21">
            <a:extLst>
              <a:ext uri="{FF2B5EF4-FFF2-40B4-BE49-F238E27FC236}">
                <a16:creationId xmlns:a16="http://schemas.microsoft.com/office/drawing/2014/main" id="{1305D38F-7766-6BE4-C9B9-FB608402165B}"/>
              </a:ext>
            </a:extLst>
          </p:cNvPr>
          <p:cNvSpPr txBox="1"/>
          <p:nvPr/>
        </p:nvSpPr>
        <p:spPr>
          <a:xfrm>
            <a:off x="1108487" y="5570758"/>
            <a:ext cx="1632484" cy="369332"/>
          </a:xfrm>
          <a:prstGeom prst="rect">
            <a:avLst/>
          </a:prstGeom>
          <a:noFill/>
        </p:spPr>
        <p:txBody>
          <a:bodyPr wrap="square" rtlCol="0">
            <a:spAutoFit/>
          </a:bodyPr>
          <a:lstStyle/>
          <a:p>
            <a:r>
              <a:rPr lang="en-US" dirty="0"/>
              <a:t>First semester</a:t>
            </a:r>
          </a:p>
        </p:txBody>
      </p:sp>
      <p:sp>
        <p:nvSpPr>
          <p:cNvPr id="23" name="Arrow: Up 22">
            <a:extLst>
              <a:ext uri="{FF2B5EF4-FFF2-40B4-BE49-F238E27FC236}">
                <a16:creationId xmlns:a16="http://schemas.microsoft.com/office/drawing/2014/main" id="{C14ACE0F-A29F-F265-7D07-6526D4488AD6}"/>
              </a:ext>
            </a:extLst>
          </p:cNvPr>
          <p:cNvSpPr/>
          <p:nvPr/>
        </p:nvSpPr>
        <p:spPr>
          <a:xfrm>
            <a:off x="1800206" y="5209255"/>
            <a:ext cx="249046" cy="292608"/>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0AA46278-30C5-45A4-C07A-417095EF8578}"/>
              </a:ext>
            </a:extLst>
          </p:cNvPr>
          <p:cNvGrpSpPr/>
          <p:nvPr/>
        </p:nvGrpSpPr>
        <p:grpSpPr>
          <a:xfrm>
            <a:off x="327636" y="719666"/>
            <a:ext cx="10649656" cy="5418667"/>
            <a:chOff x="327636" y="719666"/>
            <a:chExt cx="10649656" cy="5418667"/>
          </a:xfrm>
        </p:grpSpPr>
        <p:grpSp>
          <p:nvGrpSpPr>
            <p:cNvPr id="11" name="Group 10">
              <a:extLst>
                <a:ext uri="{FF2B5EF4-FFF2-40B4-BE49-F238E27FC236}">
                  <a16:creationId xmlns:a16="http://schemas.microsoft.com/office/drawing/2014/main" id="{5780FB58-B5FB-10D1-F382-3B624637EFB4}"/>
                </a:ext>
              </a:extLst>
            </p:cNvPr>
            <p:cNvGrpSpPr/>
            <p:nvPr/>
          </p:nvGrpSpPr>
          <p:grpSpPr>
            <a:xfrm>
              <a:off x="327636" y="719666"/>
              <a:ext cx="10649656" cy="5418667"/>
              <a:chOff x="583272" y="719666"/>
              <a:chExt cx="10649656" cy="5418667"/>
            </a:xfrm>
          </p:grpSpPr>
          <p:sp>
            <p:nvSpPr>
              <p:cNvPr id="12" name="Arrow: Right 11">
                <a:extLst>
                  <a:ext uri="{FF2B5EF4-FFF2-40B4-BE49-F238E27FC236}">
                    <a16:creationId xmlns:a16="http://schemas.microsoft.com/office/drawing/2014/main" id="{43644E4B-0249-E31E-51A6-CD3E5925EC2C}"/>
                  </a:ext>
                </a:extLst>
              </p:cNvPr>
              <p:cNvSpPr/>
              <p:nvPr/>
            </p:nvSpPr>
            <p:spPr>
              <a:xfrm>
                <a:off x="936430" y="719666"/>
                <a:ext cx="10296498" cy="5418667"/>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9D8BFF56-8EF1-4103-E9C6-14090E921E90}"/>
                  </a:ext>
                </a:extLst>
              </p:cNvPr>
              <p:cNvSpPr/>
              <p:nvPr/>
            </p:nvSpPr>
            <p:spPr>
              <a:xfrm>
                <a:off x="583272" y="2345266"/>
                <a:ext cx="1561703" cy="2167466"/>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Identify an Advisor</a:t>
                </a:r>
              </a:p>
            </p:txBody>
          </p:sp>
          <p:sp>
            <p:nvSpPr>
              <p:cNvPr id="14" name="Freeform: Shape 13">
                <a:extLst>
                  <a:ext uri="{FF2B5EF4-FFF2-40B4-BE49-F238E27FC236}">
                    <a16:creationId xmlns:a16="http://schemas.microsoft.com/office/drawing/2014/main" id="{205712D5-0BE0-17D4-F098-7C22DCDA8B02}"/>
                  </a:ext>
                </a:extLst>
              </p:cNvPr>
              <p:cNvSpPr/>
              <p:nvPr/>
            </p:nvSpPr>
            <p:spPr>
              <a:xfrm>
                <a:off x="2246671" y="2345266"/>
                <a:ext cx="1561703" cy="2167466"/>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Program of Study Form</a:t>
                </a:r>
              </a:p>
            </p:txBody>
          </p:sp>
          <p:sp>
            <p:nvSpPr>
              <p:cNvPr id="16" name="Freeform: Shape 15">
                <a:extLst>
                  <a:ext uri="{FF2B5EF4-FFF2-40B4-BE49-F238E27FC236}">
                    <a16:creationId xmlns:a16="http://schemas.microsoft.com/office/drawing/2014/main" id="{6818DA78-B50E-A1E5-A9C7-2C2895885CA8}"/>
                  </a:ext>
                </a:extLst>
              </p:cNvPr>
              <p:cNvSpPr/>
              <p:nvPr/>
            </p:nvSpPr>
            <p:spPr>
              <a:xfrm>
                <a:off x="8021174" y="2345266"/>
                <a:ext cx="1561703" cy="2167466"/>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Final Presentation</a:t>
                </a:r>
              </a:p>
            </p:txBody>
          </p:sp>
          <p:sp>
            <p:nvSpPr>
              <p:cNvPr id="17" name="Freeform: Shape 16">
                <a:extLst>
                  <a:ext uri="{FF2B5EF4-FFF2-40B4-BE49-F238E27FC236}">
                    <a16:creationId xmlns:a16="http://schemas.microsoft.com/office/drawing/2014/main" id="{5CBD95BD-0AD2-E30B-02D5-9D1F09DF64C3}"/>
                  </a:ext>
                </a:extLst>
              </p:cNvPr>
              <p:cNvSpPr/>
              <p:nvPr/>
            </p:nvSpPr>
            <p:spPr>
              <a:xfrm>
                <a:off x="9671225" y="2345266"/>
                <a:ext cx="1561703" cy="2167466"/>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MS Evaluation Form</a:t>
                </a:r>
              </a:p>
            </p:txBody>
          </p:sp>
        </p:grpSp>
        <p:graphicFrame>
          <p:nvGraphicFramePr>
            <p:cNvPr id="27" name="Diagram 26">
              <a:extLst>
                <a:ext uri="{FF2B5EF4-FFF2-40B4-BE49-F238E27FC236}">
                  <a16:creationId xmlns:a16="http://schemas.microsoft.com/office/drawing/2014/main" id="{88306E96-2FB8-F620-9710-9F5DA2BC8A32}"/>
                </a:ext>
              </a:extLst>
            </p:cNvPr>
            <p:cNvGraphicFramePr/>
            <p:nvPr>
              <p:extLst>
                <p:ext uri="{D42A27DB-BD31-4B8C-83A1-F6EECF244321}">
                  <p14:modId xmlns:p14="http://schemas.microsoft.com/office/powerpoint/2010/main" val="2256168091"/>
                </p:ext>
              </p:extLst>
            </p:nvPr>
          </p:nvGraphicFramePr>
          <p:xfrm>
            <a:off x="3648637" y="1739691"/>
            <a:ext cx="4047848" cy="34284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30" name="TextBox 29">
            <a:extLst>
              <a:ext uri="{FF2B5EF4-FFF2-40B4-BE49-F238E27FC236}">
                <a16:creationId xmlns:a16="http://schemas.microsoft.com/office/drawing/2014/main" id="{F29FBCA8-7A65-032A-4738-2B8F318CED15}"/>
              </a:ext>
            </a:extLst>
          </p:cNvPr>
          <p:cNvSpPr txBox="1"/>
          <p:nvPr/>
        </p:nvSpPr>
        <p:spPr>
          <a:xfrm>
            <a:off x="7760453" y="5569964"/>
            <a:ext cx="1632484" cy="369332"/>
          </a:xfrm>
          <a:prstGeom prst="rect">
            <a:avLst/>
          </a:prstGeom>
          <a:noFill/>
        </p:spPr>
        <p:txBody>
          <a:bodyPr wrap="square" rtlCol="0">
            <a:spAutoFit/>
          </a:bodyPr>
          <a:lstStyle/>
          <a:p>
            <a:r>
              <a:rPr lang="en-US" dirty="0"/>
              <a:t>Last semester</a:t>
            </a:r>
          </a:p>
        </p:txBody>
      </p:sp>
      <p:sp>
        <p:nvSpPr>
          <p:cNvPr id="31" name="Arrow: Up 30">
            <a:extLst>
              <a:ext uri="{FF2B5EF4-FFF2-40B4-BE49-F238E27FC236}">
                <a16:creationId xmlns:a16="http://schemas.microsoft.com/office/drawing/2014/main" id="{13B5D6A2-7FEF-B01F-5CE9-C3FA055A1344}"/>
              </a:ext>
            </a:extLst>
          </p:cNvPr>
          <p:cNvSpPr/>
          <p:nvPr/>
        </p:nvSpPr>
        <p:spPr>
          <a:xfrm>
            <a:off x="8452172" y="5211158"/>
            <a:ext cx="249046" cy="290705"/>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8A22337-40E2-7B40-5EB3-E7E4E2AF531D}"/>
              </a:ext>
            </a:extLst>
          </p:cNvPr>
          <p:cNvSpPr txBox="1"/>
          <p:nvPr/>
        </p:nvSpPr>
        <p:spPr>
          <a:xfrm>
            <a:off x="9497746" y="5520789"/>
            <a:ext cx="1745999" cy="1200329"/>
          </a:xfrm>
          <a:prstGeom prst="rect">
            <a:avLst/>
          </a:prstGeom>
          <a:noFill/>
        </p:spPr>
        <p:txBody>
          <a:bodyPr wrap="square" rtlCol="0">
            <a:spAutoFit/>
          </a:bodyPr>
          <a:lstStyle/>
          <a:p>
            <a:r>
              <a:rPr lang="en-US" dirty="0"/>
              <a:t>Apply for graduation within the first two weeks</a:t>
            </a:r>
          </a:p>
        </p:txBody>
      </p:sp>
      <p:sp>
        <p:nvSpPr>
          <p:cNvPr id="33" name="TextBox 32">
            <a:extLst>
              <a:ext uri="{FF2B5EF4-FFF2-40B4-BE49-F238E27FC236}">
                <a16:creationId xmlns:a16="http://schemas.microsoft.com/office/drawing/2014/main" id="{477D74F5-54DE-76FC-2996-22C4236B7E63}"/>
              </a:ext>
            </a:extLst>
          </p:cNvPr>
          <p:cNvSpPr txBox="1"/>
          <p:nvPr/>
        </p:nvSpPr>
        <p:spPr>
          <a:xfrm>
            <a:off x="4995287" y="5543126"/>
            <a:ext cx="1667512" cy="369332"/>
          </a:xfrm>
          <a:prstGeom prst="rect">
            <a:avLst/>
          </a:prstGeom>
          <a:noFill/>
        </p:spPr>
        <p:txBody>
          <a:bodyPr wrap="square" rtlCol="0">
            <a:spAutoFit/>
          </a:bodyPr>
          <a:lstStyle/>
          <a:p>
            <a:r>
              <a:rPr lang="en-US" dirty="0"/>
              <a:t>Core courses</a:t>
            </a:r>
          </a:p>
        </p:txBody>
      </p:sp>
      <p:sp>
        <p:nvSpPr>
          <p:cNvPr id="34" name="Arrow: Up 33">
            <a:extLst>
              <a:ext uri="{FF2B5EF4-FFF2-40B4-BE49-F238E27FC236}">
                <a16:creationId xmlns:a16="http://schemas.microsoft.com/office/drawing/2014/main" id="{4C93798C-9257-A89A-AED1-9BB4659432A3}"/>
              </a:ext>
            </a:extLst>
          </p:cNvPr>
          <p:cNvSpPr/>
          <p:nvPr/>
        </p:nvSpPr>
        <p:spPr>
          <a:xfrm>
            <a:off x="10116988" y="5211158"/>
            <a:ext cx="249046" cy="290705"/>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Up 34">
            <a:extLst>
              <a:ext uri="{FF2B5EF4-FFF2-40B4-BE49-F238E27FC236}">
                <a16:creationId xmlns:a16="http://schemas.microsoft.com/office/drawing/2014/main" id="{0884186D-56C3-E581-8135-66DF32248E0E}"/>
              </a:ext>
            </a:extLst>
          </p:cNvPr>
          <p:cNvSpPr/>
          <p:nvPr/>
        </p:nvSpPr>
        <p:spPr>
          <a:xfrm>
            <a:off x="5704520" y="5211159"/>
            <a:ext cx="249046" cy="290704"/>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6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30" grpId="0"/>
      <p:bldP spid="31" grpId="0" animBg="1"/>
      <p:bldP spid="32" grpId="0"/>
      <p:bldP spid="33" grpId="0"/>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DB5E-4AE8-25A0-B898-BF2CAACF9F28}"/>
              </a:ext>
            </a:extLst>
          </p:cNvPr>
          <p:cNvSpPr>
            <a:spLocks noGrp="1"/>
          </p:cNvSpPr>
          <p:nvPr>
            <p:ph type="title"/>
          </p:nvPr>
        </p:nvSpPr>
        <p:spPr>
          <a:xfrm>
            <a:off x="1427738" y="462271"/>
            <a:ext cx="4848226" cy="719107"/>
          </a:xfrm>
        </p:spPr>
        <p:txBody>
          <a:bodyPr anchor="t">
            <a:normAutofit/>
          </a:bodyPr>
          <a:lstStyle/>
          <a:p>
            <a:r>
              <a:rPr lang="en-US" dirty="0"/>
              <a:t>Core Courses</a:t>
            </a:r>
          </a:p>
        </p:txBody>
      </p:sp>
      <p:sp>
        <p:nvSpPr>
          <p:cNvPr id="12" name="Text Placeholder 3">
            <a:extLst>
              <a:ext uri="{FF2B5EF4-FFF2-40B4-BE49-F238E27FC236}">
                <a16:creationId xmlns:a16="http://schemas.microsoft.com/office/drawing/2014/main" id="{EA6EC496-E0CF-D46D-8685-30B9845096C0}"/>
              </a:ext>
            </a:extLst>
          </p:cNvPr>
          <p:cNvSpPr>
            <a:spLocks noGrp="1"/>
          </p:cNvSpPr>
          <p:nvPr>
            <p:ph type="body" sz="quarter" idx="14"/>
          </p:nvPr>
        </p:nvSpPr>
        <p:spPr>
          <a:xfrm>
            <a:off x="1427738" y="1244322"/>
            <a:ext cx="4269426" cy="2184678"/>
          </a:xfrm>
        </p:spPr>
        <p:txBody>
          <a:bodyPr/>
          <a:lstStyle/>
          <a:p>
            <a:pPr>
              <a:buFont typeface="Arial" panose="020B0604020202020204" pitchFamily="34" charset="0"/>
              <a:buChar char="•"/>
            </a:pPr>
            <a:r>
              <a:rPr lang="en-US" dirty="0"/>
              <a:t>MS Civil Engineering </a:t>
            </a:r>
          </a:p>
          <a:p>
            <a:pPr lvl="1">
              <a:buFont typeface="Arial" panose="020B0604020202020204" pitchFamily="34" charset="0"/>
              <a:buChar char="•"/>
            </a:pPr>
            <a:r>
              <a:rPr lang="en-US" dirty="0"/>
              <a:t>Structures/Geo-Tech/ Construction Engineering</a:t>
            </a:r>
          </a:p>
          <a:p>
            <a:pPr lvl="1">
              <a:buFont typeface="Arial" panose="020B0604020202020204" pitchFamily="34" charset="0"/>
              <a:buChar char="•"/>
            </a:pPr>
            <a:r>
              <a:rPr lang="en-US" dirty="0"/>
              <a:t>Transportation Engineering</a:t>
            </a:r>
          </a:p>
          <a:p>
            <a:pPr lvl="1">
              <a:buFont typeface="Arial" panose="020B0604020202020204" pitchFamily="34" charset="0"/>
              <a:buChar char="•"/>
            </a:pPr>
            <a:r>
              <a:rPr lang="en-US" dirty="0"/>
              <a:t>Water Resources Engineering</a:t>
            </a:r>
          </a:p>
          <a:p>
            <a:pPr>
              <a:buFont typeface="Arial" panose="020B0604020202020204" pitchFamily="34" charset="0"/>
              <a:buChar char="•"/>
            </a:pPr>
            <a:r>
              <a:rPr lang="en-US" dirty="0"/>
              <a:t>MS Environmental Engineering</a:t>
            </a:r>
          </a:p>
          <a:p>
            <a:endParaRPr lang="en-US" dirty="0"/>
          </a:p>
        </p:txBody>
      </p:sp>
      <p:sp>
        <p:nvSpPr>
          <p:cNvPr id="14" name="Slide Number Placeholder 4">
            <a:extLst>
              <a:ext uri="{FF2B5EF4-FFF2-40B4-BE49-F238E27FC236}">
                <a16:creationId xmlns:a16="http://schemas.microsoft.com/office/drawing/2014/main" id="{EF93EAC1-D274-10B8-DCC2-CF16A5DE3270}"/>
              </a:ext>
            </a:extLst>
          </p:cNvPr>
          <p:cNvSpPr>
            <a:spLocks noGrp="1"/>
          </p:cNvSpPr>
          <p:nvPr>
            <p:ph type="sldNum" sz="quarter" idx="12"/>
          </p:nvPr>
        </p:nvSpPr>
        <p:spPr>
          <a:xfrm>
            <a:off x="11123295" y="6356350"/>
            <a:ext cx="457200" cy="365125"/>
          </a:xfrm>
        </p:spPr>
        <p:txBody>
          <a:bodyPr/>
          <a:lstStyle/>
          <a:p>
            <a:pPr>
              <a:spcAft>
                <a:spcPts val="600"/>
              </a:spcAft>
            </a:pPr>
            <a:fld id="{B5CEABB6-07DC-46E8-9B57-56EC44A396E5}" type="slidenum">
              <a:rPr lang="en-US" smtClean="0"/>
              <a:pPr>
                <a:spcAft>
                  <a:spcPts val="600"/>
                </a:spcAft>
              </a:pPr>
              <a:t>7</a:t>
            </a:fld>
            <a:endParaRPr lang="en-US"/>
          </a:p>
        </p:txBody>
      </p:sp>
      <p:pic>
        <p:nvPicPr>
          <p:cNvPr id="9" name="Picture 8">
            <a:extLst>
              <a:ext uri="{FF2B5EF4-FFF2-40B4-BE49-F238E27FC236}">
                <a16:creationId xmlns:a16="http://schemas.microsoft.com/office/drawing/2014/main" id="{834C17A4-AEDE-373E-C570-BF06CFA4299E}"/>
              </a:ext>
            </a:extLst>
          </p:cNvPr>
          <p:cNvPicPr>
            <a:picLocks noChangeAspect="1"/>
          </p:cNvPicPr>
          <p:nvPr/>
        </p:nvPicPr>
        <p:blipFill>
          <a:blip r:embed="rId2"/>
          <a:stretch>
            <a:fillRect/>
          </a:stretch>
        </p:blipFill>
        <p:spPr>
          <a:xfrm>
            <a:off x="6646221" y="513933"/>
            <a:ext cx="4934274" cy="6344067"/>
          </a:xfrm>
          <a:prstGeom prst="rect">
            <a:avLst/>
          </a:prstGeom>
        </p:spPr>
      </p:pic>
      <p:pic>
        <p:nvPicPr>
          <p:cNvPr id="11" name="Picture 10">
            <a:extLst>
              <a:ext uri="{FF2B5EF4-FFF2-40B4-BE49-F238E27FC236}">
                <a16:creationId xmlns:a16="http://schemas.microsoft.com/office/drawing/2014/main" id="{0CE04348-D106-7A6D-FB6F-B9DFCBFD5CE3}"/>
              </a:ext>
            </a:extLst>
          </p:cNvPr>
          <p:cNvPicPr>
            <a:picLocks noChangeAspect="1"/>
          </p:cNvPicPr>
          <p:nvPr/>
        </p:nvPicPr>
        <p:blipFill>
          <a:blip r:embed="rId3"/>
          <a:stretch>
            <a:fillRect/>
          </a:stretch>
        </p:blipFill>
        <p:spPr>
          <a:xfrm>
            <a:off x="2630673" y="3302745"/>
            <a:ext cx="3066491" cy="3555255"/>
          </a:xfrm>
          <a:prstGeom prst="rect">
            <a:avLst/>
          </a:prstGeom>
        </p:spPr>
      </p:pic>
      <p:sp>
        <p:nvSpPr>
          <p:cNvPr id="13" name="Rectangle: Rounded Corners 12">
            <a:extLst>
              <a:ext uri="{FF2B5EF4-FFF2-40B4-BE49-F238E27FC236}">
                <a16:creationId xmlns:a16="http://schemas.microsoft.com/office/drawing/2014/main" id="{5C068068-F2C8-0AF5-BBCE-303E8080F56F}"/>
              </a:ext>
            </a:extLst>
          </p:cNvPr>
          <p:cNvSpPr/>
          <p:nvPr/>
        </p:nvSpPr>
        <p:spPr>
          <a:xfrm>
            <a:off x="2776572" y="3807725"/>
            <a:ext cx="2676456" cy="906742"/>
          </a:xfrm>
          <a:prstGeom prst="roundRect">
            <a:avLst/>
          </a:pr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70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771736" y="896112"/>
            <a:ext cx="9389288" cy="725654"/>
          </a:xfrm>
        </p:spPr>
        <p:txBody>
          <a:bodyPr/>
          <a:lstStyle/>
          <a:p>
            <a:r>
              <a:rPr lang="en-US" dirty="0"/>
              <a:t>PhD Program timeline</a:t>
            </a:r>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fld id="{B5CEABB6-07DC-46E8-9B57-56EC44A396E5}" type="slidenum">
              <a:rPr lang="en-US" smtClean="0"/>
              <a:pPr/>
              <a:t>8</a:t>
            </a:fld>
            <a:endParaRPr lang="en-US" dirty="0"/>
          </a:p>
        </p:txBody>
      </p:sp>
      <p:grpSp>
        <p:nvGrpSpPr>
          <p:cNvPr id="11" name="Group 10">
            <a:extLst>
              <a:ext uri="{FF2B5EF4-FFF2-40B4-BE49-F238E27FC236}">
                <a16:creationId xmlns:a16="http://schemas.microsoft.com/office/drawing/2014/main" id="{5780FB58-B5FB-10D1-F382-3B624637EFB4}"/>
              </a:ext>
            </a:extLst>
          </p:cNvPr>
          <p:cNvGrpSpPr/>
          <p:nvPr/>
        </p:nvGrpSpPr>
        <p:grpSpPr>
          <a:xfrm>
            <a:off x="1034539" y="719666"/>
            <a:ext cx="10008676" cy="5418667"/>
            <a:chOff x="1290175" y="719666"/>
            <a:chExt cx="10008676" cy="5418667"/>
          </a:xfrm>
        </p:grpSpPr>
        <p:sp>
          <p:nvSpPr>
            <p:cNvPr id="12" name="Arrow: Right 11">
              <a:extLst>
                <a:ext uri="{FF2B5EF4-FFF2-40B4-BE49-F238E27FC236}">
                  <a16:creationId xmlns:a16="http://schemas.microsoft.com/office/drawing/2014/main" id="{43644E4B-0249-E31E-51A6-CD3E5925EC2C}"/>
                </a:ext>
              </a:extLst>
            </p:cNvPr>
            <p:cNvSpPr/>
            <p:nvPr/>
          </p:nvSpPr>
          <p:spPr>
            <a:xfrm>
              <a:off x="1290175" y="719666"/>
              <a:ext cx="10008675" cy="5418667"/>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9D8BFF56-8EF1-4103-E9C6-14090E921E90}"/>
                </a:ext>
              </a:extLst>
            </p:cNvPr>
            <p:cNvSpPr/>
            <p:nvPr/>
          </p:nvSpPr>
          <p:spPr>
            <a:xfrm>
              <a:off x="2873250" y="2363602"/>
              <a:ext cx="1561703" cy="2167465"/>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Dissertation Committee</a:t>
              </a:r>
            </a:p>
          </p:txBody>
        </p:sp>
        <p:sp>
          <p:nvSpPr>
            <p:cNvPr id="14" name="Freeform: Shape 13">
              <a:extLst>
                <a:ext uri="{FF2B5EF4-FFF2-40B4-BE49-F238E27FC236}">
                  <a16:creationId xmlns:a16="http://schemas.microsoft.com/office/drawing/2014/main" id="{205712D5-0BE0-17D4-F098-7C22DCDA8B02}"/>
                </a:ext>
              </a:extLst>
            </p:cNvPr>
            <p:cNvSpPr/>
            <p:nvPr/>
          </p:nvSpPr>
          <p:spPr>
            <a:xfrm>
              <a:off x="4589225" y="2363602"/>
              <a:ext cx="1561703" cy="2167466"/>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Qualifying Exam &amp; Candidacy</a:t>
              </a:r>
            </a:p>
          </p:txBody>
        </p:sp>
        <p:sp>
          <p:nvSpPr>
            <p:cNvPr id="16" name="Freeform: Shape 15">
              <a:extLst>
                <a:ext uri="{FF2B5EF4-FFF2-40B4-BE49-F238E27FC236}">
                  <a16:creationId xmlns:a16="http://schemas.microsoft.com/office/drawing/2014/main" id="{6818DA78-B50E-A1E5-A9C7-2C2895885CA8}"/>
                </a:ext>
              </a:extLst>
            </p:cNvPr>
            <p:cNvSpPr/>
            <p:nvPr/>
          </p:nvSpPr>
          <p:spPr>
            <a:xfrm>
              <a:off x="8016089" y="2345266"/>
              <a:ext cx="1561703" cy="2167466"/>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Request Oral Defense</a:t>
              </a:r>
            </a:p>
          </p:txBody>
        </p:sp>
        <p:sp>
          <p:nvSpPr>
            <p:cNvPr id="17" name="Freeform: Shape 16">
              <a:extLst>
                <a:ext uri="{FF2B5EF4-FFF2-40B4-BE49-F238E27FC236}">
                  <a16:creationId xmlns:a16="http://schemas.microsoft.com/office/drawing/2014/main" id="{5CBD95BD-0AD2-E30B-02D5-9D1F09DF64C3}"/>
                </a:ext>
              </a:extLst>
            </p:cNvPr>
            <p:cNvSpPr/>
            <p:nvPr/>
          </p:nvSpPr>
          <p:spPr>
            <a:xfrm>
              <a:off x="9737148" y="2370168"/>
              <a:ext cx="1561703" cy="2167466"/>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Final Dissertation Approval</a:t>
              </a:r>
            </a:p>
          </p:txBody>
        </p:sp>
      </p:grpSp>
      <p:sp>
        <p:nvSpPr>
          <p:cNvPr id="22" name="TextBox 21">
            <a:extLst>
              <a:ext uri="{FF2B5EF4-FFF2-40B4-BE49-F238E27FC236}">
                <a16:creationId xmlns:a16="http://schemas.microsoft.com/office/drawing/2014/main" id="{1305D38F-7766-6BE4-C9B9-FB608402165B}"/>
              </a:ext>
            </a:extLst>
          </p:cNvPr>
          <p:cNvSpPr txBox="1"/>
          <p:nvPr/>
        </p:nvSpPr>
        <p:spPr>
          <a:xfrm>
            <a:off x="771737" y="5244949"/>
            <a:ext cx="1879728" cy="1477328"/>
          </a:xfrm>
          <a:prstGeom prst="rect">
            <a:avLst/>
          </a:prstGeom>
          <a:noFill/>
        </p:spPr>
        <p:txBody>
          <a:bodyPr wrap="square" rtlCol="0">
            <a:spAutoFit/>
          </a:bodyPr>
          <a:lstStyle/>
          <a:p>
            <a:pPr algn="ctr"/>
            <a:r>
              <a:rPr lang="en-US" dirty="0"/>
              <a:t>Within first year</a:t>
            </a:r>
          </a:p>
          <a:p>
            <a:pPr algn="ctr"/>
            <a:r>
              <a:rPr lang="en-US" dirty="0"/>
              <a:t>Core courses </a:t>
            </a:r>
          </a:p>
          <a:p>
            <a:pPr algn="ctr"/>
            <a:r>
              <a:rPr lang="en-US" dirty="0"/>
              <a:t>75 credits </a:t>
            </a:r>
          </a:p>
          <a:p>
            <a:pPr algn="ctr"/>
            <a:r>
              <a:rPr lang="en-US" dirty="0"/>
              <a:t>(54 course + 15 dissertation + 6)</a:t>
            </a:r>
          </a:p>
        </p:txBody>
      </p:sp>
      <p:sp>
        <p:nvSpPr>
          <p:cNvPr id="23" name="Arrow: Up 22">
            <a:extLst>
              <a:ext uri="{FF2B5EF4-FFF2-40B4-BE49-F238E27FC236}">
                <a16:creationId xmlns:a16="http://schemas.microsoft.com/office/drawing/2014/main" id="{C14ACE0F-A29F-F265-7D07-6526D4488AD6}"/>
              </a:ext>
            </a:extLst>
          </p:cNvPr>
          <p:cNvSpPr/>
          <p:nvPr/>
        </p:nvSpPr>
        <p:spPr>
          <a:xfrm>
            <a:off x="1602860" y="4998196"/>
            <a:ext cx="249046" cy="292608"/>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29FBCA8-7A65-032A-4738-2B8F318CED15}"/>
              </a:ext>
            </a:extLst>
          </p:cNvPr>
          <p:cNvSpPr txBox="1"/>
          <p:nvPr/>
        </p:nvSpPr>
        <p:spPr>
          <a:xfrm>
            <a:off x="7760453" y="5244949"/>
            <a:ext cx="1632484" cy="1200329"/>
          </a:xfrm>
          <a:prstGeom prst="rect">
            <a:avLst/>
          </a:prstGeom>
          <a:noFill/>
        </p:spPr>
        <p:txBody>
          <a:bodyPr wrap="square" rtlCol="0">
            <a:spAutoFit/>
          </a:bodyPr>
          <a:lstStyle/>
          <a:p>
            <a:pPr algn="ctr"/>
            <a:r>
              <a:rPr lang="en-US" dirty="0"/>
              <a:t>Last semester</a:t>
            </a:r>
          </a:p>
          <a:p>
            <a:pPr algn="ctr"/>
            <a:r>
              <a:rPr lang="en-US" dirty="0"/>
              <a:t>6 weeks before UGS deadline</a:t>
            </a:r>
          </a:p>
        </p:txBody>
      </p:sp>
      <p:sp>
        <p:nvSpPr>
          <p:cNvPr id="31" name="Arrow: Up 30">
            <a:extLst>
              <a:ext uri="{FF2B5EF4-FFF2-40B4-BE49-F238E27FC236}">
                <a16:creationId xmlns:a16="http://schemas.microsoft.com/office/drawing/2014/main" id="{13B5D6A2-7FEF-B01F-5CE9-C3FA055A1344}"/>
              </a:ext>
            </a:extLst>
          </p:cNvPr>
          <p:cNvSpPr/>
          <p:nvPr/>
        </p:nvSpPr>
        <p:spPr>
          <a:xfrm>
            <a:off x="8452172" y="4999148"/>
            <a:ext cx="249046" cy="290705"/>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8A22337-40E2-7B40-5EB3-E7E4E2AF531D}"/>
              </a:ext>
            </a:extLst>
          </p:cNvPr>
          <p:cNvSpPr txBox="1"/>
          <p:nvPr/>
        </p:nvSpPr>
        <p:spPr>
          <a:xfrm>
            <a:off x="9497746" y="5244949"/>
            <a:ext cx="1745999" cy="923330"/>
          </a:xfrm>
          <a:prstGeom prst="rect">
            <a:avLst/>
          </a:prstGeom>
          <a:noFill/>
        </p:spPr>
        <p:txBody>
          <a:bodyPr wrap="square" rtlCol="0">
            <a:spAutoFit/>
          </a:bodyPr>
          <a:lstStyle/>
          <a:p>
            <a:pPr algn="ctr"/>
            <a:r>
              <a:rPr lang="en-US" dirty="0"/>
              <a:t>Dissertation evaluation form</a:t>
            </a:r>
          </a:p>
        </p:txBody>
      </p:sp>
      <p:sp>
        <p:nvSpPr>
          <p:cNvPr id="34" name="Arrow: Up 33">
            <a:extLst>
              <a:ext uri="{FF2B5EF4-FFF2-40B4-BE49-F238E27FC236}">
                <a16:creationId xmlns:a16="http://schemas.microsoft.com/office/drawing/2014/main" id="{4C93798C-9257-A89A-AED1-9BB4659432A3}"/>
              </a:ext>
            </a:extLst>
          </p:cNvPr>
          <p:cNvSpPr/>
          <p:nvPr/>
        </p:nvSpPr>
        <p:spPr>
          <a:xfrm>
            <a:off x="10116988" y="4999148"/>
            <a:ext cx="249046" cy="290705"/>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Up 34">
            <a:extLst>
              <a:ext uri="{FF2B5EF4-FFF2-40B4-BE49-F238E27FC236}">
                <a16:creationId xmlns:a16="http://schemas.microsoft.com/office/drawing/2014/main" id="{0884186D-56C3-E581-8135-66DF32248E0E}"/>
              </a:ext>
            </a:extLst>
          </p:cNvPr>
          <p:cNvSpPr/>
          <p:nvPr/>
        </p:nvSpPr>
        <p:spPr>
          <a:xfrm>
            <a:off x="6705891" y="4999148"/>
            <a:ext cx="249046" cy="290704"/>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9FD442-EA79-7624-E7B7-38BAAF9B389D}"/>
              </a:ext>
            </a:extLst>
          </p:cNvPr>
          <p:cNvSpPr txBox="1"/>
          <p:nvPr/>
        </p:nvSpPr>
        <p:spPr>
          <a:xfrm>
            <a:off x="5043847" y="6445278"/>
            <a:ext cx="6127146" cy="369332"/>
          </a:xfrm>
          <a:prstGeom prst="rect">
            <a:avLst/>
          </a:prstGeom>
          <a:noFill/>
        </p:spPr>
        <p:txBody>
          <a:bodyPr wrap="square">
            <a:spAutoFit/>
          </a:bodyPr>
          <a:lstStyle/>
          <a:p>
            <a:r>
              <a:rPr lang="en-US" dirty="0">
                <a:hlinkClick r:id="rId3"/>
              </a:rPr>
              <a:t>https://gradschool.fiu.edu/calendar-deadlines/#doctoral</a:t>
            </a:r>
            <a:r>
              <a:rPr lang="en-US" dirty="0"/>
              <a:t> </a:t>
            </a:r>
          </a:p>
        </p:txBody>
      </p:sp>
      <p:sp>
        <p:nvSpPr>
          <p:cNvPr id="5" name="Freeform: Shape 4">
            <a:extLst>
              <a:ext uri="{FF2B5EF4-FFF2-40B4-BE49-F238E27FC236}">
                <a16:creationId xmlns:a16="http://schemas.microsoft.com/office/drawing/2014/main" id="{4FF12EF1-FB18-5F97-989A-9D01F32B6B6C}"/>
              </a:ext>
            </a:extLst>
          </p:cNvPr>
          <p:cNvSpPr/>
          <p:nvPr/>
        </p:nvSpPr>
        <p:spPr>
          <a:xfrm>
            <a:off x="901639" y="2370168"/>
            <a:ext cx="1561703" cy="2167465"/>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Program of Study Form</a:t>
            </a:r>
          </a:p>
        </p:txBody>
      </p:sp>
      <p:sp>
        <p:nvSpPr>
          <p:cNvPr id="6" name="Freeform: Shape 5">
            <a:extLst>
              <a:ext uri="{FF2B5EF4-FFF2-40B4-BE49-F238E27FC236}">
                <a16:creationId xmlns:a16="http://schemas.microsoft.com/office/drawing/2014/main" id="{B1DAF0D4-14F4-57B8-958D-FD2BFA9FEE7C}"/>
              </a:ext>
            </a:extLst>
          </p:cNvPr>
          <p:cNvSpPr/>
          <p:nvPr/>
        </p:nvSpPr>
        <p:spPr>
          <a:xfrm>
            <a:off x="6049563" y="2370168"/>
            <a:ext cx="1561703" cy="2167466"/>
          </a:xfrm>
          <a:custGeom>
            <a:avLst/>
            <a:gdLst>
              <a:gd name="connsiteX0" fmla="*/ 0 w 1561703"/>
              <a:gd name="connsiteY0" fmla="*/ 260289 h 2167466"/>
              <a:gd name="connsiteX1" fmla="*/ 260289 w 1561703"/>
              <a:gd name="connsiteY1" fmla="*/ 0 h 2167466"/>
              <a:gd name="connsiteX2" fmla="*/ 1301414 w 1561703"/>
              <a:gd name="connsiteY2" fmla="*/ 0 h 2167466"/>
              <a:gd name="connsiteX3" fmla="*/ 1561703 w 1561703"/>
              <a:gd name="connsiteY3" fmla="*/ 260289 h 2167466"/>
              <a:gd name="connsiteX4" fmla="*/ 1561703 w 1561703"/>
              <a:gd name="connsiteY4" fmla="*/ 1907177 h 2167466"/>
              <a:gd name="connsiteX5" fmla="*/ 1301414 w 1561703"/>
              <a:gd name="connsiteY5" fmla="*/ 2167466 h 2167466"/>
              <a:gd name="connsiteX6" fmla="*/ 260289 w 1561703"/>
              <a:gd name="connsiteY6" fmla="*/ 2167466 h 2167466"/>
              <a:gd name="connsiteX7" fmla="*/ 0 w 1561703"/>
              <a:gd name="connsiteY7" fmla="*/ 1907177 h 2167466"/>
              <a:gd name="connsiteX8" fmla="*/ 0 w 1561703"/>
              <a:gd name="connsiteY8" fmla="*/ 260289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2167466">
                <a:moveTo>
                  <a:pt x="0" y="260289"/>
                </a:moveTo>
                <a:cubicBezTo>
                  <a:pt x="0" y="116535"/>
                  <a:pt x="116535" y="0"/>
                  <a:pt x="260289" y="0"/>
                </a:cubicBezTo>
                <a:lnTo>
                  <a:pt x="1301414" y="0"/>
                </a:lnTo>
                <a:cubicBezTo>
                  <a:pt x="1445168" y="0"/>
                  <a:pt x="1561703" y="116535"/>
                  <a:pt x="1561703" y="260289"/>
                </a:cubicBezTo>
                <a:lnTo>
                  <a:pt x="1561703" y="1907177"/>
                </a:lnTo>
                <a:cubicBezTo>
                  <a:pt x="1561703" y="2050931"/>
                  <a:pt x="1445168" y="2167466"/>
                  <a:pt x="1301414" y="2167466"/>
                </a:cubicBezTo>
                <a:lnTo>
                  <a:pt x="260289" y="2167466"/>
                </a:lnTo>
                <a:cubicBezTo>
                  <a:pt x="116535" y="2167466"/>
                  <a:pt x="0" y="2050931"/>
                  <a:pt x="0" y="1907177"/>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006" tIns="141006" rIns="141006" bIns="141006" numCol="1" spcCol="1270" anchor="ctr" anchorCtr="0">
            <a:noAutofit/>
          </a:bodyPr>
          <a:lstStyle/>
          <a:p>
            <a:pPr marL="0" lvl="0" indent="0" algn="ctr" defTabSz="755650">
              <a:lnSpc>
                <a:spcPct val="90000"/>
              </a:lnSpc>
              <a:spcBef>
                <a:spcPct val="0"/>
              </a:spcBef>
              <a:spcAft>
                <a:spcPct val="35000"/>
              </a:spcAft>
              <a:buNone/>
            </a:pPr>
            <a:r>
              <a:rPr lang="en-US" sz="1700" kern="1200" dirty="0"/>
              <a:t>Dissertation Proposal</a:t>
            </a:r>
          </a:p>
        </p:txBody>
      </p:sp>
      <p:sp>
        <p:nvSpPr>
          <p:cNvPr id="8" name="TextBox 7">
            <a:extLst>
              <a:ext uri="{FF2B5EF4-FFF2-40B4-BE49-F238E27FC236}">
                <a16:creationId xmlns:a16="http://schemas.microsoft.com/office/drawing/2014/main" id="{B843351E-4935-5CEA-D45C-8CE5E01733AA}"/>
              </a:ext>
            </a:extLst>
          </p:cNvPr>
          <p:cNvSpPr txBox="1"/>
          <p:nvPr/>
        </p:nvSpPr>
        <p:spPr>
          <a:xfrm>
            <a:off x="2651464" y="5244949"/>
            <a:ext cx="1592825" cy="1200329"/>
          </a:xfrm>
          <a:prstGeom prst="rect">
            <a:avLst/>
          </a:prstGeom>
          <a:noFill/>
        </p:spPr>
        <p:txBody>
          <a:bodyPr wrap="square" rtlCol="0">
            <a:spAutoFit/>
          </a:bodyPr>
          <a:lstStyle/>
          <a:p>
            <a:r>
              <a:rPr lang="en-US" dirty="0"/>
              <a:t>Minimum 3 CEE faculty + 1 non-CEE member</a:t>
            </a:r>
          </a:p>
        </p:txBody>
      </p:sp>
      <p:sp>
        <p:nvSpPr>
          <p:cNvPr id="9" name="Arrow: Up 8">
            <a:extLst>
              <a:ext uri="{FF2B5EF4-FFF2-40B4-BE49-F238E27FC236}">
                <a16:creationId xmlns:a16="http://schemas.microsoft.com/office/drawing/2014/main" id="{00CF3D8C-CC9E-F563-2B7E-5980CD219D76}"/>
              </a:ext>
            </a:extLst>
          </p:cNvPr>
          <p:cNvSpPr/>
          <p:nvPr/>
        </p:nvSpPr>
        <p:spPr>
          <a:xfrm>
            <a:off x="3309404" y="4998196"/>
            <a:ext cx="249046" cy="292608"/>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165391-BAB0-752C-5D87-044BB09E595F}"/>
              </a:ext>
            </a:extLst>
          </p:cNvPr>
          <p:cNvSpPr txBox="1"/>
          <p:nvPr/>
        </p:nvSpPr>
        <p:spPr>
          <a:xfrm>
            <a:off x="6138695" y="5244949"/>
            <a:ext cx="1632484" cy="923330"/>
          </a:xfrm>
          <a:prstGeom prst="rect">
            <a:avLst/>
          </a:prstGeom>
          <a:noFill/>
        </p:spPr>
        <p:txBody>
          <a:bodyPr wrap="square" rtlCol="0">
            <a:spAutoFit/>
          </a:bodyPr>
          <a:lstStyle/>
          <a:p>
            <a:pPr algn="ctr"/>
            <a:r>
              <a:rPr lang="en-US" dirty="0"/>
              <a:t>3 semester before final term</a:t>
            </a:r>
          </a:p>
        </p:txBody>
      </p:sp>
      <p:sp>
        <p:nvSpPr>
          <p:cNvPr id="15" name="Arrow: Up 14">
            <a:extLst>
              <a:ext uri="{FF2B5EF4-FFF2-40B4-BE49-F238E27FC236}">
                <a16:creationId xmlns:a16="http://schemas.microsoft.com/office/drawing/2014/main" id="{88301B5F-C046-6818-A672-E11E8CC25833}"/>
              </a:ext>
            </a:extLst>
          </p:cNvPr>
          <p:cNvSpPr/>
          <p:nvPr/>
        </p:nvSpPr>
        <p:spPr>
          <a:xfrm>
            <a:off x="4921469" y="4999148"/>
            <a:ext cx="249046" cy="290704"/>
          </a:xfrm>
          <a:prstGeom prst="up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2CE9513-7191-1F27-15A4-DDFF6795C86D}"/>
              </a:ext>
            </a:extLst>
          </p:cNvPr>
          <p:cNvSpPr txBox="1"/>
          <p:nvPr/>
        </p:nvSpPr>
        <p:spPr>
          <a:xfrm>
            <a:off x="4354273" y="5244949"/>
            <a:ext cx="1632484" cy="923330"/>
          </a:xfrm>
          <a:prstGeom prst="rect">
            <a:avLst/>
          </a:prstGeom>
          <a:noFill/>
        </p:spPr>
        <p:txBody>
          <a:bodyPr wrap="square" rtlCol="0">
            <a:spAutoFit/>
          </a:bodyPr>
          <a:lstStyle/>
          <a:p>
            <a:pPr algn="ctr"/>
            <a:r>
              <a:rPr lang="en-US" dirty="0"/>
              <a:t>the semester before dissertation</a:t>
            </a:r>
          </a:p>
        </p:txBody>
      </p:sp>
    </p:spTree>
    <p:extLst>
      <p:ext uri="{BB962C8B-B14F-4D97-AF65-F5344CB8AC3E}">
        <p14:creationId xmlns:p14="http://schemas.microsoft.com/office/powerpoint/2010/main" val="133536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30" grpId="0"/>
      <p:bldP spid="31" grpId="0" animBg="1"/>
      <p:bldP spid="32" grpId="0"/>
      <p:bldP spid="34" grpId="0" animBg="1"/>
      <p:bldP spid="35" grpId="0" animBg="1"/>
      <p:bldP spid="8" grpId="0"/>
      <p:bldP spid="9" grpId="0" animBg="1"/>
      <p:bldP spid="10" grpId="0"/>
      <p:bldP spid="15"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9F987EA-0631-ED96-D076-97F453C4249A}"/>
              </a:ext>
            </a:extLst>
          </p:cNvPr>
          <p:cNvSpPr>
            <a:spLocks noGrp="1"/>
          </p:cNvSpPr>
          <p:nvPr>
            <p:ph type="title"/>
          </p:nvPr>
        </p:nvSpPr>
        <p:spPr>
          <a:xfrm>
            <a:off x="1552574" y="896111"/>
            <a:ext cx="9866540" cy="775740"/>
          </a:xfrm>
        </p:spPr>
        <p:txBody>
          <a:bodyPr/>
          <a:lstStyle/>
          <a:p>
            <a:r>
              <a:rPr lang="en-US" dirty="0" err="1"/>
              <a:t>Phd</a:t>
            </a:r>
            <a:r>
              <a:rPr lang="en-US" dirty="0"/>
              <a:t> milestones</a:t>
            </a:r>
          </a:p>
        </p:txBody>
      </p:sp>
      <p:pic>
        <p:nvPicPr>
          <p:cNvPr id="7" name="Picture 6" descr="A screenshot of a computer&#10;&#10;Description automatically generated">
            <a:extLst>
              <a:ext uri="{FF2B5EF4-FFF2-40B4-BE49-F238E27FC236}">
                <a16:creationId xmlns:a16="http://schemas.microsoft.com/office/drawing/2014/main" id="{83F5FD0E-8B07-BD1B-4675-98C367D2F248}"/>
              </a:ext>
            </a:extLst>
          </p:cNvPr>
          <p:cNvPicPr>
            <a:picLocks noChangeAspect="1"/>
          </p:cNvPicPr>
          <p:nvPr/>
        </p:nvPicPr>
        <p:blipFill>
          <a:blip r:embed="rId2"/>
          <a:stretch>
            <a:fillRect/>
          </a:stretch>
        </p:blipFill>
        <p:spPr>
          <a:xfrm>
            <a:off x="1559701" y="2481940"/>
            <a:ext cx="6463700" cy="3635831"/>
          </a:xfrm>
          <a:prstGeom prst="rect">
            <a:avLst/>
          </a:prstGeom>
          <a:noFill/>
        </p:spPr>
      </p:pic>
      <p:sp>
        <p:nvSpPr>
          <p:cNvPr id="3" name="Slide Number Placeholder 2">
            <a:extLst>
              <a:ext uri="{FF2B5EF4-FFF2-40B4-BE49-F238E27FC236}">
                <a16:creationId xmlns:a16="http://schemas.microsoft.com/office/drawing/2014/main" id="{899CAF0E-07E7-1244-535C-4C8D03A3DDDD}"/>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9</a:t>
            </a:fld>
            <a:endParaRPr lang="en-US"/>
          </a:p>
        </p:txBody>
      </p:sp>
      <p:sp>
        <p:nvSpPr>
          <p:cNvPr id="10" name="TextBox 9">
            <a:extLst>
              <a:ext uri="{FF2B5EF4-FFF2-40B4-BE49-F238E27FC236}">
                <a16:creationId xmlns:a16="http://schemas.microsoft.com/office/drawing/2014/main" id="{2DE1E3DD-B054-1B27-4A5E-006A7622E024}"/>
              </a:ext>
            </a:extLst>
          </p:cNvPr>
          <p:cNvSpPr txBox="1"/>
          <p:nvPr/>
        </p:nvSpPr>
        <p:spPr>
          <a:xfrm>
            <a:off x="2086401" y="1671851"/>
            <a:ext cx="7576213" cy="369332"/>
          </a:xfrm>
          <a:prstGeom prst="rect">
            <a:avLst/>
          </a:prstGeom>
          <a:noFill/>
        </p:spPr>
        <p:txBody>
          <a:bodyPr wrap="square">
            <a:spAutoFit/>
          </a:bodyPr>
          <a:lstStyle/>
          <a:p>
            <a:pPr algn="ctr">
              <a:spcBef>
                <a:spcPct val="0"/>
              </a:spcBef>
              <a:buFontTx/>
              <a:buNone/>
              <a:defRPr/>
            </a:pPr>
            <a:r>
              <a:rPr lang="en-US" altLang="en-US" sz="1800" dirty="0">
                <a:solidFill>
                  <a:schemeClr val="bg1"/>
                </a:solidFill>
                <a:effectLst>
                  <a:outerShdw blurRad="63500" dist="38100" dir="5400000" algn="t" rotWithShape="0">
                    <a:prstClr val="black">
                      <a:alpha val="25000"/>
                    </a:prstClr>
                  </a:outerShdw>
                </a:effectLst>
                <a:latin typeface="+mn-lt"/>
                <a:ea typeface="+mj-ea"/>
                <a:cs typeface="+mj-cs"/>
              </a:rPr>
              <a:t>https://gradschool.fiu.edu/online-dissertation-milestones/</a:t>
            </a:r>
          </a:p>
        </p:txBody>
      </p:sp>
      <p:sp>
        <p:nvSpPr>
          <p:cNvPr id="13" name="Text Placeholder 12">
            <a:extLst>
              <a:ext uri="{FF2B5EF4-FFF2-40B4-BE49-F238E27FC236}">
                <a16:creationId xmlns:a16="http://schemas.microsoft.com/office/drawing/2014/main" id="{2802A17A-0C66-A40E-1C71-948B43312F19}"/>
              </a:ext>
            </a:extLst>
          </p:cNvPr>
          <p:cNvSpPr>
            <a:spLocks noGrp="1"/>
          </p:cNvSpPr>
          <p:nvPr>
            <p:ph type="body" sz="quarter" idx="14"/>
          </p:nvPr>
        </p:nvSpPr>
        <p:spPr/>
        <p:txBody>
          <a:bodyPr/>
          <a:lstStyle/>
          <a:p>
            <a:endParaRPr lang="en-US" dirty="0"/>
          </a:p>
        </p:txBody>
      </p:sp>
      <p:pic>
        <p:nvPicPr>
          <p:cNvPr id="15" name="Picture 14">
            <a:extLst>
              <a:ext uri="{FF2B5EF4-FFF2-40B4-BE49-F238E27FC236}">
                <a16:creationId xmlns:a16="http://schemas.microsoft.com/office/drawing/2014/main" id="{BC922FD6-0AF3-B567-B5F4-A505BE2ED172}"/>
              </a:ext>
            </a:extLst>
          </p:cNvPr>
          <p:cNvPicPr>
            <a:picLocks noChangeAspect="1"/>
          </p:cNvPicPr>
          <p:nvPr/>
        </p:nvPicPr>
        <p:blipFill>
          <a:blip r:embed="rId3"/>
          <a:stretch>
            <a:fillRect/>
          </a:stretch>
        </p:blipFill>
        <p:spPr>
          <a:xfrm>
            <a:off x="8159679" y="2156393"/>
            <a:ext cx="3854677" cy="4414902"/>
          </a:xfrm>
          <a:prstGeom prst="rect">
            <a:avLst/>
          </a:prstGeom>
        </p:spPr>
      </p:pic>
    </p:spTree>
    <p:extLst>
      <p:ext uri="{BB962C8B-B14F-4D97-AF65-F5344CB8AC3E}">
        <p14:creationId xmlns:p14="http://schemas.microsoft.com/office/powerpoint/2010/main" val="3848587108"/>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3.xml><?xml version="1.0" encoding="utf-8"?>
<ds:datastoreItem xmlns:ds="http://schemas.openxmlformats.org/officeDocument/2006/customXml" ds:itemID="{0F65614A-92F9-4391-AC3D-F3F5B0704F99}">
  <ds:schemaRef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purl.org/dc/dcmitype/"/>
    <ds:schemaRef ds:uri="http://purl.org/dc/terms/"/>
    <ds:schemaRef ds:uri="http://schemas.microsoft.com/sharepoint/v3"/>
    <ds:schemaRef ds:uri="16c05727-aa75-4e4a-9b5f-8a80a1165891"/>
    <ds:schemaRef ds:uri="http://schemas.microsoft.com/office/infopath/2007/PartnerControls"/>
    <ds:schemaRef ds:uri="230e9df3-be65-4c73-a93b-d1236ebd677e"/>
    <ds:schemaRef ds:uri="71af3243-3dd4-4a8d-8c0d-dd76da1f02a5"/>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{0AD430B1-5043-4BF9-8CB9-34667166767D}tf33968143_win32</Template>
  <TotalTime>3245</TotalTime>
  <Words>2544</Words>
  <Application>Microsoft Office PowerPoint</Application>
  <PresentationFormat>Widescreen</PresentationFormat>
  <Paragraphs>315</Paragraphs>
  <Slides>30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Avenir Next LT Pro</vt:lpstr>
      <vt:lpstr>Calibri</vt:lpstr>
      <vt:lpstr>Custom</vt:lpstr>
      <vt:lpstr>2024 Spring Graduate Student Orientation</vt:lpstr>
      <vt:lpstr>Agenda</vt:lpstr>
      <vt:lpstr>PowerPoint Presentation</vt:lpstr>
      <vt:lpstr>CEE graduate catalog</vt:lpstr>
      <vt:lpstr>PowerPoint Presentation</vt:lpstr>
      <vt:lpstr>MS Program timeline</vt:lpstr>
      <vt:lpstr>Core Courses</vt:lpstr>
      <vt:lpstr>PhD Program timeline</vt:lpstr>
      <vt:lpstr>Phd milestones</vt:lpstr>
      <vt:lpstr>Doctoral annual student evaluation</vt:lpstr>
      <vt:lpstr>forms</vt:lpstr>
      <vt:lpstr>Transfer of Credits</vt:lpstr>
      <vt:lpstr>Procedure for Credit Transfer</vt:lpstr>
      <vt:lpstr>Petition for Exception</vt:lpstr>
      <vt:lpstr>signatures</vt:lpstr>
      <vt:lpstr>BS/MS Combined Degree Pathway</vt:lpstr>
      <vt:lpstr>MS en Route for PhD Candidates</vt:lpstr>
      <vt:lpstr>Class registration</vt:lpstr>
      <vt:lpstr>Beyond Advising Holds</vt:lpstr>
      <vt:lpstr>Maintaining Student Status</vt:lpstr>
      <vt:lpstr>Conditional Admission</vt:lpstr>
      <vt:lpstr>ACADEMIC WARNING, PROBATION, AND DISMISSAL</vt:lpstr>
      <vt:lpstr>assistantships​</vt:lpstr>
      <vt:lpstr>Fiu fellowships</vt:lpstr>
      <vt:lpstr>International Students</vt:lpstr>
      <vt:lpstr>Graduation</vt:lpstr>
      <vt:lpstr>Student activities &amp; campus resources</vt:lpstr>
      <vt:lpstr>Professional Licensure</vt:lpstr>
      <vt:lpstr>Useful websites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Spring Graduate Student Orientation</dc:title>
  <dc:creator>Xia Jin</dc:creator>
  <cp:lastModifiedBy>Bibi Hack</cp:lastModifiedBy>
  <cp:revision>95</cp:revision>
  <cp:lastPrinted>2024-02-26T16:27:58Z</cp:lastPrinted>
  <dcterms:created xsi:type="dcterms:W3CDTF">2024-02-21T22:39:02Z</dcterms:created>
  <dcterms:modified xsi:type="dcterms:W3CDTF">2024-02-27T14:54:02Z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